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Lst>
  <p:notesMasterIdLst>
    <p:notesMasterId r:id="rId27"/>
  </p:notesMasterIdLst>
  <p:handoutMasterIdLst>
    <p:handoutMasterId r:id="rId28"/>
  </p:handoutMasterIdLst>
  <p:sldIdLst>
    <p:sldId id="304" r:id="rId3"/>
    <p:sldId id="393" r:id="rId4"/>
    <p:sldId id="395" r:id="rId5"/>
    <p:sldId id="372" r:id="rId6"/>
    <p:sldId id="392" r:id="rId7"/>
    <p:sldId id="389" r:id="rId8"/>
    <p:sldId id="390" r:id="rId9"/>
    <p:sldId id="391"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51" autoAdjust="0"/>
  </p:normalViewPr>
  <p:slideViewPr>
    <p:cSldViewPr showGuides="1">
      <p:cViewPr varScale="1">
        <p:scale>
          <a:sx n="81" d="100"/>
          <a:sy n="81" d="100"/>
        </p:scale>
        <p:origin x="-1644" y="-84"/>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notesViewPr>
    <p:cSldViewPr showGuides="1">
      <p:cViewPr varScale="1">
        <p:scale>
          <a:sx n="100" d="100"/>
          <a:sy n="100" d="100"/>
        </p:scale>
        <p:origin x="-3420" y="-10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87" tIns="46244" rIns="92487" bIns="46244" rtlCol="0"/>
          <a:lstStyle>
            <a:lvl1pPr algn="r">
              <a:defRPr sz="1200"/>
            </a:lvl1pPr>
          </a:lstStyle>
          <a:p>
            <a:fld id="{D5EE63BD-1092-4DEE-A808-B6A3F3E34C00}" type="datetime8">
              <a:rPr lang="en-US" smtClean="0"/>
              <a:t>8/16/2019 8:08 AM</a:t>
            </a:fld>
            <a:endParaRPr 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2487" tIns="46244" rIns="92487" bIns="46244" rtlCol="0" anchor="b"/>
          <a:lstStyle>
            <a:lvl1pPr algn="r">
              <a:defRPr sz="1200"/>
            </a:lvl1pPr>
          </a:lstStyle>
          <a:p>
            <a:fld id="{8A2A07D6-4DAD-4FAD-9AE6-59AE5C46FEE6}" type="slidenum">
              <a:rPr lang="en-US" smtClean="0"/>
              <a:t>‹#›</a:t>
            </a:fld>
            <a:endParaRPr lang="en-US"/>
          </a:p>
        </p:txBody>
      </p:sp>
    </p:spTree>
    <p:extLst>
      <p:ext uri="{BB962C8B-B14F-4D97-AF65-F5344CB8AC3E}">
        <p14:creationId xmlns:p14="http://schemas.microsoft.com/office/powerpoint/2010/main" val="11568169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A4A57105-0A98-40C9-9857-61208C67650F}" type="datetime8">
              <a:rPr lang="en-US" smtClean="0"/>
              <a:t>8/16/2019 8:08 AM</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3A71277A-0D08-44A1-8BBA-938A3D393ACE}" type="slidenum">
              <a:rPr lang="en-US" smtClean="0"/>
              <a:t>‹#›</a:t>
            </a:fld>
            <a:endParaRPr lang="en-US"/>
          </a:p>
        </p:txBody>
      </p:sp>
    </p:spTree>
    <p:extLst>
      <p:ext uri="{BB962C8B-B14F-4D97-AF65-F5344CB8AC3E}">
        <p14:creationId xmlns:p14="http://schemas.microsoft.com/office/powerpoint/2010/main" val="27670324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endParaRPr lang="en-US" dirty="0"/>
          </a:p>
          <a:p>
            <a:pPr defTabSz="907633">
              <a:defRPr/>
            </a:pPr>
            <a:endParaRPr lang="en-US" dirty="0"/>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a:t>
            </a:fld>
            <a:endParaRPr lang="en-US"/>
          </a:p>
        </p:txBody>
      </p:sp>
    </p:spTree>
    <p:extLst>
      <p:ext uri="{BB962C8B-B14F-4D97-AF65-F5344CB8AC3E}">
        <p14:creationId xmlns:p14="http://schemas.microsoft.com/office/powerpoint/2010/main" val="160036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a:p>
            <a:r>
              <a:rPr lang="en-US" sz="1100" dirty="0"/>
              <a:t>Quantum Spatial is North America’s largest full-service geospatial solutions company. Our comprehensive capabilities encompass the acquisition, analysis, integration, and management of geospatial data. We offer a diverse portfolio of advanced imaging and remote sensing technologies, backed by powerful modeling, visualization, and GIS tools. Our geospatial services have strategic value in countless applications—from habitat assessment and land use planning to regulatory compliance, engineering design, and disaster preparedness. We have successfully delivered billions of acres of geospatial data in projects for energy, transportation, environmental, and government clients.</a:t>
            </a:r>
          </a:p>
          <a:p>
            <a:endParaRPr lang="en-US" dirty="0"/>
          </a:p>
        </p:txBody>
      </p:sp>
      <p:sp>
        <p:nvSpPr>
          <p:cNvPr id="4" name="Slide Number Placeholder 3"/>
          <p:cNvSpPr>
            <a:spLocks noGrp="1"/>
          </p:cNvSpPr>
          <p:nvPr>
            <p:ph type="sldNum" sz="quarter" idx="10"/>
          </p:nvPr>
        </p:nvSpPr>
        <p:spPr/>
        <p:txBody>
          <a:bodyPr/>
          <a:lstStyle/>
          <a:p>
            <a:fld id="{074062CB-8A43-499F-9390-49FB91935F78}" type="slidenum">
              <a:rPr lang="en-US" smtClean="0"/>
              <a:pPr/>
              <a:t>10</a:t>
            </a:fld>
            <a:endParaRPr lang="en-US" dirty="0"/>
          </a:p>
        </p:txBody>
      </p:sp>
    </p:spTree>
    <p:extLst>
      <p:ext uri="{BB962C8B-B14F-4D97-AF65-F5344CB8AC3E}">
        <p14:creationId xmlns:p14="http://schemas.microsoft.com/office/powerpoint/2010/main" val="354668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11</a:t>
            </a:fld>
            <a:endParaRPr lang="en-US"/>
          </a:p>
        </p:txBody>
      </p:sp>
    </p:spTree>
    <p:extLst>
      <p:ext uri="{BB962C8B-B14F-4D97-AF65-F5344CB8AC3E}">
        <p14:creationId xmlns:p14="http://schemas.microsoft.com/office/powerpoint/2010/main" val="336547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12</a:t>
            </a:fld>
            <a:endParaRPr lang="en-US"/>
          </a:p>
        </p:txBody>
      </p:sp>
    </p:spTree>
    <p:extLst>
      <p:ext uri="{BB962C8B-B14F-4D97-AF65-F5344CB8AC3E}">
        <p14:creationId xmlns:p14="http://schemas.microsoft.com/office/powerpoint/2010/main" val="2607179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13</a:t>
            </a:fld>
            <a:endParaRPr lang="en-US"/>
          </a:p>
        </p:txBody>
      </p:sp>
    </p:spTree>
    <p:extLst>
      <p:ext uri="{BB962C8B-B14F-4D97-AF65-F5344CB8AC3E}">
        <p14:creationId xmlns:p14="http://schemas.microsoft.com/office/powerpoint/2010/main" val="131854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14</a:t>
            </a:fld>
            <a:endParaRPr lang="en-US"/>
          </a:p>
        </p:txBody>
      </p:sp>
    </p:spTree>
    <p:extLst>
      <p:ext uri="{BB962C8B-B14F-4D97-AF65-F5344CB8AC3E}">
        <p14:creationId xmlns:p14="http://schemas.microsoft.com/office/powerpoint/2010/main" val="710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15</a:t>
            </a:fld>
            <a:endParaRPr lang="en-US"/>
          </a:p>
        </p:txBody>
      </p:sp>
    </p:spTree>
    <p:extLst>
      <p:ext uri="{BB962C8B-B14F-4D97-AF65-F5344CB8AC3E}">
        <p14:creationId xmlns:p14="http://schemas.microsoft.com/office/powerpoint/2010/main" val="131992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16</a:t>
            </a:fld>
            <a:endParaRPr lang="en-US"/>
          </a:p>
        </p:txBody>
      </p:sp>
    </p:spTree>
    <p:extLst>
      <p:ext uri="{BB962C8B-B14F-4D97-AF65-F5344CB8AC3E}">
        <p14:creationId xmlns:p14="http://schemas.microsoft.com/office/powerpoint/2010/main" val="351233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17</a:t>
            </a:fld>
            <a:endParaRPr lang="en-US"/>
          </a:p>
        </p:txBody>
      </p:sp>
    </p:spTree>
    <p:extLst>
      <p:ext uri="{BB962C8B-B14F-4D97-AF65-F5344CB8AC3E}">
        <p14:creationId xmlns:p14="http://schemas.microsoft.com/office/powerpoint/2010/main" val="232124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dirty="0"/>
          </a:p>
        </p:txBody>
      </p:sp>
      <p:sp>
        <p:nvSpPr>
          <p:cNvPr id="5" name="Slide Number Placeholder 4"/>
          <p:cNvSpPr>
            <a:spLocks noGrp="1"/>
          </p:cNvSpPr>
          <p:nvPr>
            <p:ph type="sldNum" sz="quarter" idx="11"/>
          </p:nvPr>
        </p:nvSpPr>
        <p:spPr/>
        <p:txBody>
          <a:bodyPr/>
          <a:lstStyle/>
          <a:p>
            <a:fld id="{3A71277A-0D08-44A1-8BBA-938A3D393ACE}" type="slidenum">
              <a:rPr lang="en-US" smtClean="0"/>
              <a:t>18</a:t>
            </a:fld>
            <a:endParaRPr lang="en-US" dirty="0"/>
          </a:p>
        </p:txBody>
      </p:sp>
    </p:spTree>
    <p:extLst>
      <p:ext uri="{BB962C8B-B14F-4D97-AF65-F5344CB8AC3E}">
        <p14:creationId xmlns:p14="http://schemas.microsoft.com/office/powerpoint/2010/main" val="84145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19</a:t>
            </a:fld>
            <a:endParaRPr lang="en-US"/>
          </a:p>
        </p:txBody>
      </p:sp>
    </p:spTree>
    <p:extLst>
      <p:ext uri="{BB962C8B-B14F-4D97-AF65-F5344CB8AC3E}">
        <p14:creationId xmlns:p14="http://schemas.microsoft.com/office/powerpoint/2010/main" val="254652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2</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4244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20</a:t>
            </a:fld>
            <a:endParaRPr lang="en-US"/>
          </a:p>
        </p:txBody>
      </p:sp>
    </p:spTree>
    <p:extLst>
      <p:ext uri="{BB962C8B-B14F-4D97-AF65-F5344CB8AC3E}">
        <p14:creationId xmlns:p14="http://schemas.microsoft.com/office/powerpoint/2010/main" val="208294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21</a:t>
            </a:fld>
            <a:endParaRPr lang="en-US"/>
          </a:p>
        </p:txBody>
      </p:sp>
    </p:spTree>
    <p:extLst>
      <p:ext uri="{BB962C8B-B14F-4D97-AF65-F5344CB8AC3E}">
        <p14:creationId xmlns:p14="http://schemas.microsoft.com/office/powerpoint/2010/main" val="1253307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22</a:t>
            </a:fld>
            <a:endParaRPr lang="en-US"/>
          </a:p>
        </p:txBody>
      </p:sp>
    </p:spTree>
    <p:extLst>
      <p:ext uri="{BB962C8B-B14F-4D97-AF65-F5344CB8AC3E}">
        <p14:creationId xmlns:p14="http://schemas.microsoft.com/office/powerpoint/2010/main" val="1484760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23</a:t>
            </a:fld>
            <a:endParaRPr lang="en-US"/>
          </a:p>
        </p:txBody>
      </p:sp>
    </p:spTree>
    <p:extLst>
      <p:ext uri="{BB962C8B-B14F-4D97-AF65-F5344CB8AC3E}">
        <p14:creationId xmlns:p14="http://schemas.microsoft.com/office/powerpoint/2010/main" val="1273041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24</a:t>
            </a:fld>
            <a:endParaRPr lang="en-US"/>
          </a:p>
        </p:txBody>
      </p:sp>
    </p:spTree>
    <p:extLst>
      <p:ext uri="{BB962C8B-B14F-4D97-AF65-F5344CB8AC3E}">
        <p14:creationId xmlns:p14="http://schemas.microsoft.com/office/powerpoint/2010/main" val="102390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3</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255450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pPr marL="283578" indent="-28357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4</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62383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5</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1284816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6</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143346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pPr marL="283578" indent="-28357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7</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1993729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6023398" cy="4156234"/>
          </a:xfrm>
        </p:spPr>
        <p:txBody>
          <a:bodyPr/>
          <a:lstStyle/>
          <a:p>
            <a:pPr marL="283578" indent="-28357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71277A-0D08-44A1-8BBA-938A3D393ACE}" type="slidenum">
              <a:rPr lang="en-US">
                <a:solidFill>
                  <a:prstClr val="black"/>
                </a:solidFill>
              </a:rPr>
              <a:pPr/>
              <a:t>8</a:t>
            </a:fld>
            <a:endParaRPr lang="en-US">
              <a:solidFill>
                <a:prstClr val="black"/>
              </a:solidFill>
            </a:endParaRPr>
          </a:p>
        </p:txBody>
      </p:sp>
      <p:sp>
        <p:nvSpPr>
          <p:cNvPr id="5" name="Date Placeholder 4"/>
          <p:cNvSpPr>
            <a:spLocks noGrp="1"/>
          </p:cNvSpPr>
          <p:nvPr>
            <p:ph type="dt" idx="11"/>
          </p:nvPr>
        </p:nvSpPr>
        <p:spPr/>
        <p:txBody>
          <a:bodyPr/>
          <a:lstStyle/>
          <a:p>
            <a:fld id="{01F13B4F-B159-410B-B106-53E143C9FCAC}" type="datetime8">
              <a:rPr lang="en-US">
                <a:solidFill>
                  <a:prstClr val="black"/>
                </a:solidFill>
              </a:rPr>
              <a:pPr/>
              <a:t>8/16/2019 8:08 AM</a:t>
            </a:fld>
            <a:endParaRPr lang="en-US">
              <a:solidFill>
                <a:prstClr val="black"/>
              </a:solidFill>
            </a:endParaRPr>
          </a:p>
        </p:txBody>
      </p:sp>
    </p:spTree>
    <p:extLst>
      <p:ext uri="{BB962C8B-B14F-4D97-AF65-F5344CB8AC3E}">
        <p14:creationId xmlns:p14="http://schemas.microsoft.com/office/powerpoint/2010/main" val="38207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4A57105-0A98-40C9-9857-61208C67650F}" type="datetime8">
              <a:rPr lang="en-US" smtClean="0"/>
              <a:t>8/16/2019 8:08 AM</a:t>
            </a:fld>
            <a:endParaRPr lang="en-US"/>
          </a:p>
        </p:txBody>
      </p:sp>
      <p:sp>
        <p:nvSpPr>
          <p:cNvPr id="5" name="Slide Number Placeholder 4"/>
          <p:cNvSpPr>
            <a:spLocks noGrp="1"/>
          </p:cNvSpPr>
          <p:nvPr>
            <p:ph type="sldNum" sz="quarter" idx="11"/>
          </p:nvPr>
        </p:nvSpPr>
        <p:spPr/>
        <p:txBody>
          <a:bodyPr/>
          <a:lstStyle/>
          <a:p>
            <a:fld id="{3A71277A-0D08-44A1-8BBA-938A3D393ACE}" type="slidenum">
              <a:rPr lang="en-US" smtClean="0"/>
              <a:t>9</a:t>
            </a:fld>
            <a:endParaRPr lang="en-US"/>
          </a:p>
        </p:txBody>
      </p:sp>
    </p:spTree>
    <p:extLst>
      <p:ext uri="{BB962C8B-B14F-4D97-AF65-F5344CB8AC3E}">
        <p14:creationId xmlns:p14="http://schemas.microsoft.com/office/powerpoint/2010/main" val="389704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77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77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716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00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013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391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867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230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936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463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1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136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621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327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1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07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13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7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5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90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8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7563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8/16/2019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2034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7.tif"/><Relationship Id="rId7" Type="http://schemas.openxmlformats.org/officeDocument/2006/relationships/image" Target="../media/image38.t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0.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HTD_PowerPoint_SlideTemplate_Photo_stateoutline1.jpg"/>
          <p:cNvPicPr>
            <a:picLocks noChangeAspect="1"/>
          </p:cNvPicPr>
          <p:nvPr/>
        </p:nvPicPr>
        <p:blipFill>
          <a:blip r:embed="rId3" cstate="print"/>
          <a:stretch>
            <a:fillRect/>
          </a:stretch>
        </p:blipFill>
        <p:spPr>
          <a:xfrm>
            <a:off x="0" y="-9525"/>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901" y="1394518"/>
            <a:ext cx="4444198" cy="1653482"/>
          </a:xfrm>
          <a:prstGeom prst="rect">
            <a:avLst/>
          </a:prstGeom>
          <a:effectLst>
            <a:outerShdw blurRad="50800" dist="38100" dir="5400000" algn="t" rotWithShape="0">
              <a:prstClr val="black">
                <a:alpha val="40000"/>
              </a:prstClr>
            </a:outerShdw>
          </a:effectLst>
        </p:spPr>
      </p:pic>
      <p:cxnSp>
        <p:nvCxnSpPr>
          <p:cNvPr id="14" name="Straight Connector 13"/>
          <p:cNvCxnSpPr/>
          <p:nvPr/>
        </p:nvCxnSpPr>
        <p:spPr>
          <a:xfrm>
            <a:off x="0" y="4800600"/>
            <a:ext cx="9144000" cy="0"/>
          </a:xfrm>
          <a:prstGeom prst="line">
            <a:avLst/>
          </a:prstGeom>
          <a:ln w="101600">
            <a:solidFill>
              <a:srgbClr val="96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0" y="3276600"/>
            <a:ext cx="9144000" cy="0"/>
          </a:xfrm>
          <a:prstGeom prst="line">
            <a:avLst/>
          </a:prstGeom>
          <a:ln w="101600">
            <a:solidFill>
              <a:srgbClr val="960000"/>
            </a:solidFill>
          </a:ln>
        </p:spPr>
        <p:style>
          <a:lnRef idx="1">
            <a:schemeClr val="accent2"/>
          </a:lnRef>
          <a:fillRef idx="0">
            <a:schemeClr val="accent2"/>
          </a:fillRef>
          <a:effectRef idx="0">
            <a:schemeClr val="accent2"/>
          </a:effectRef>
          <a:fontRef idx="minor">
            <a:schemeClr val="tx1"/>
          </a:fontRef>
        </p:style>
      </p:cxnSp>
      <p:sp>
        <p:nvSpPr>
          <p:cNvPr id="17" name="Subtitle 2"/>
          <p:cNvSpPr txBox="1">
            <a:spLocks/>
          </p:cNvSpPr>
          <p:nvPr/>
        </p:nvSpPr>
        <p:spPr>
          <a:xfrm>
            <a:off x="0" y="0"/>
            <a:ext cx="502920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b="1" dirty="0" smtClean="0">
                <a:solidFill>
                  <a:prstClr val="white"/>
                </a:solidFill>
                <a:latin typeface="Arial Narrow" panose="020B0606020202030204" pitchFamily="34" charset="0"/>
              </a:rPr>
              <a:t>David Hall, P.E., P.S.</a:t>
            </a:r>
          </a:p>
          <a:p>
            <a:pPr algn="l"/>
            <a:r>
              <a:rPr lang="en-US" sz="2400" b="1" dirty="0" smtClean="0">
                <a:solidFill>
                  <a:prstClr val="white"/>
                </a:solidFill>
                <a:latin typeface="Arial Narrow" panose="020B0606020202030204" pitchFamily="34" charset="0"/>
              </a:rPr>
              <a:t>Division Head of Surveys</a:t>
            </a:r>
            <a:endParaRPr lang="en-US" sz="2000" b="1" dirty="0">
              <a:solidFill>
                <a:prstClr val="white"/>
              </a:solidFill>
              <a:latin typeface="Arial Narrow" panose="020B0606020202030204" pitchFamily="34" charset="0"/>
            </a:endParaRPr>
          </a:p>
        </p:txBody>
      </p:sp>
      <p:sp>
        <p:nvSpPr>
          <p:cNvPr id="19" name="Subtitle 2"/>
          <p:cNvSpPr txBox="1">
            <a:spLocks/>
          </p:cNvSpPr>
          <p:nvPr/>
        </p:nvSpPr>
        <p:spPr>
          <a:xfrm>
            <a:off x="2349901" y="5867400"/>
            <a:ext cx="6794099" cy="106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800" b="1" dirty="0" smtClean="0">
                <a:solidFill>
                  <a:schemeClr val="bg1"/>
                </a:solidFill>
                <a:latin typeface="Arial Narrow" panose="020B0606020202030204" pitchFamily="34" charset="0"/>
              </a:rPr>
              <a:t>Transportation Research Conference</a:t>
            </a:r>
            <a:br>
              <a:rPr lang="en-US" sz="2800" b="1" dirty="0" smtClean="0">
                <a:solidFill>
                  <a:schemeClr val="bg1"/>
                </a:solidFill>
                <a:latin typeface="Arial Narrow" panose="020B0606020202030204" pitchFamily="34" charset="0"/>
              </a:rPr>
            </a:br>
            <a:r>
              <a:rPr lang="en-US" sz="2400" dirty="0" smtClean="0">
                <a:solidFill>
                  <a:schemeClr val="bg1"/>
                </a:solidFill>
                <a:latin typeface="Arial Narrow" panose="020B0606020202030204" pitchFamily="34" charset="0"/>
              </a:rPr>
              <a:t>August 16, 2019</a:t>
            </a:r>
            <a:endParaRPr lang="en-US" sz="2400" dirty="0">
              <a:solidFill>
                <a:schemeClr val="bg1"/>
              </a:solidFill>
              <a:latin typeface="Arial Narrow" panose="020B0606020202030204" pitchFamily="34" charset="0"/>
            </a:endParaRPr>
          </a:p>
        </p:txBody>
      </p:sp>
      <p:sp>
        <p:nvSpPr>
          <p:cNvPr id="2" name="Rectangle 1"/>
          <p:cNvSpPr/>
          <p:nvPr/>
        </p:nvSpPr>
        <p:spPr>
          <a:xfrm>
            <a:off x="5867400" y="0"/>
            <a:ext cx="3276600" cy="892552"/>
          </a:xfrm>
          <a:prstGeom prst="rect">
            <a:avLst/>
          </a:prstGeom>
        </p:spPr>
        <p:txBody>
          <a:bodyPr wrap="square">
            <a:spAutoFit/>
          </a:bodyPr>
          <a:lstStyle/>
          <a:p>
            <a:r>
              <a:rPr lang="en-US" sz="2800" b="1" dirty="0" smtClean="0">
                <a:solidFill>
                  <a:prstClr val="white"/>
                </a:solidFill>
                <a:latin typeface="Arial Narrow" panose="020B0606020202030204" pitchFamily="34" charset="0"/>
              </a:rPr>
              <a:t>Cliff Mefford, RPP, CP</a:t>
            </a:r>
            <a:endParaRPr lang="en-US" sz="2800" b="1" dirty="0">
              <a:solidFill>
                <a:prstClr val="white"/>
              </a:solidFill>
              <a:latin typeface="Arial Narrow" panose="020B0606020202030204" pitchFamily="34" charset="0"/>
            </a:endParaRPr>
          </a:p>
          <a:p>
            <a:r>
              <a:rPr lang="en-US" sz="2400" b="1" dirty="0" smtClean="0">
                <a:solidFill>
                  <a:prstClr val="white"/>
                </a:solidFill>
                <a:latin typeface="Arial Narrow" panose="020B0606020202030204" pitchFamily="34" charset="0"/>
              </a:rPr>
              <a:t>Quantum Geospatial</a:t>
            </a:r>
            <a:endParaRPr lang="en-US" sz="2400" b="1" dirty="0">
              <a:solidFill>
                <a:prstClr val="white"/>
              </a:solidFill>
              <a:latin typeface="Arial Narrow" panose="020B0606020202030204" pitchFamily="34" charset="0"/>
            </a:endParaRPr>
          </a:p>
        </p:txBody>
      </p:sp>
      <p:sp>
        <p:nvSpPr>
          <p:cNvPr id="3" name="Rectangle 2"/>
          <p:cNvSpPr/>
          <p:nvPr/>
        </p:nvSpPr>
        <p:spPr>
          <a:xfrm>
            <a:off x="2579651" y="4834930"/>
            <a:ext cx="4895251" cy="553998"/>
          </a:xfrm>
          <a:prstGeom prst="rect">
            <a:avLst/>
          </a:prstGeom>
        </p:spPr>
        <p:txBody>
          <a:bodyPr wrap="none">
            <a:spAutoFit/>
          </a:bodyPr>
          <a:lstStyle/>
          <a:p>
            <a:r>
              <a:rPr lang="en-US" sz="3000" b="1" dirty="0" smtClean="0">
                <a:solidFill>
                  <a:schemeClr val="bg1"/>
                </a:solidFill>
                <a:latin typeface="Arial Narrow" panose="020B0606020202030204" pitchFamily="34" charset="0"/>
              </a:rPr>
              <a:t>LiDAR for I-49 Terrain Modeling</a:t>
            </a:r>
            <a:endParaRPr lang="en-US" sz="30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955" y="3328133"/>
            <a:ext cx="2117473" cy="140188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946" y="3305556"/>
            <a:ext cx="2413766" cy="144142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8669" y="3317611"/>
            <a:ext cx="2304623" cy="1429372"/>
          </a:xfrm>
          <a:prstGeom prst="rect">
            <a:avLst/>
          </a:prstGeom>
        </p:spPr>
      </p:pic>
      <p:pic>
        <p:nvPicPr>
          <p:cNvPr id="18" name="Picture 17"/>
          <p:cNvPicPr>
            <a:picLocks noChangeAspect="1"/>
          </p:cNvPicPr>
          <p:nvPr/>
        </p:nvPicPr>
        <p:blipFill>
          <a:blip r:embed="rId8"/>
          <a:stretch>
            <a:fillRect/>
          </a:stretch>
        </p:blipFill>
        <p:spPr>
          <a:xfrm>
            <a:off x="28366" y="3323061"/>
            <a:ext cx="2503203" cy="1415288"/>
          </a:xfrm>
          <a:prstGeom prst="rect">
            <a:avLst/>
          </a:prstGeom>
        </p:spPr>
      </p:pic>
    </p:spTree>
    <p:extLst>
      <p:ext uri="{BB962C8B-B14F-4D97-AF65-F5344CB8AC3E}">
        <p14:creationId xmlns:p14="http://schemas.microsoft.com/office/powerpoint/2010/main" val="1100706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01324"/>
            <a:ext cx="8229600" cy="916314"/>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Calibri" pitchFamily="34" charset="0"/>
                <a:ea typeface="+mj-ea"/>
                <a:cs typeface="Calibri" pitchFamily="34" charset="0"/>
              </a:rPr>
              <a:t>Quantum Spatial Corporate Overview</a:t>
            </a:r>
            <a:endParaRPr kumimoji="0" lang="en-US" sz="4400" b="0"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endParaRPr>
          </a:p>
        </p:txBody>
      </p:sp>
      <p:sp>
        <p:nvSpPr>
          <p:cNvPr id="4" name="TextBox 3"/>
          <p:cNvSpPr txBox="1"/>
          <p:nvPr/>
        </p:nvSpPr>
        <p:spPr>
          <a:xfrm>
            <a:off x="685800" y="1828800"/>
            <a:ext cx="7848600" cy="369332"/>
          </a:xfrm>
          <a:prstGeom prst="rect">
            <a:avLst/>
          </a:prstGeom>
          <a:noFill/>
        </p:spPr>
        <p:txBody>
          <a:bodyPr wrap="square" rtlCol="0">
            <a:spAutoFit/>
          </a:bodyPr>
          <a:lstStyle/>
          <a:p>
            <a:endParaRPr lang="en-US" dirty="0"/>
          </a:p>
        </p:txBody>
      </p:sp>
      <p:pic>
        <p:nvPicPr>
          <p:cNvPr id="2050" name="Picture 2" descr="http://quantumspatial.com/assets/images/QuantumSpatial_Competenci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799" y="1295400"/>
            <a:ext cx="6169351" cy="498048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W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4724400"/>
            <a:ext cx="2039596" cy="5648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0" y="3327400"/>
            <a:ext cx="2781300" cy="55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78450"/>
            <a:ext cx="2039596" cy="214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909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7737" y="312977"/>
            <a:ext cx="2185737" cy="2800767"/>
          </a:xfrm>
          <a:prstGeom prst="rect">
            <a:avLst/>
          </a:prstGeom>
          <a:noFill/>
        </p:spPr>
        <p:txBody>
          <a:bodyPr wrap="square" rtlCol="0">
            <a:spAutoFit/>
          </a:bodyPr>
          <a:lstStyle/>
          <a:p>
            <a:r>
              <a:rPr lang="en-US" sz="3200" dirty="0" smtClean="0"/>
              <a:t>Platforms</a:t>
            </a:r>
          </a:p>
          <a:p>
            <a:endParaRPr lang="en-US" dirty="0" smtClean="0"/>
          </a:p>
          <a:p>
            <a:pPr marL="285750" indent="-285750">
              <a:buFont typeface="Arial" panose="020B0604020202020204" pitchFamily="34" charset="0"/>
              <a:buChar char="•"/>
            </a:pPr>
            <a:r>
              <a:rPr lang="en-US" dirty="0" smtClean="0"/>
              <a:t>Terrestrial</a:t>
            </a:r>
          </a:p>
          <a:p>
            <a:pPr marL="285750" indent="-285750">
              <a:buFont typeface="Arial" panose="020B0604020202020204" pitchFamily="34" charset="0"/>
              <a:buChar char="•"/>
            </a:pPr>
            <a:r>
              <a:rPr lang="en-US" dirty="0" smtClean="0"/>
              <a:t>Mobile</a:t>
            </a:r>
          </a:p>
          <a:p>
            <a:pPr marL="285750" indent="-285750">
              <a:buFont typeface="Arial" panose="020B0604020202020204" pitchFamily="34" charset="0"/>
              <a:buChar char="•"/>
            </a:pPr>
            <a:r>
              <a:rPr lang="en-US" dirty="0" smtClean="0"/>
              <a:t>Aerial Fixed Wing</a:t>
            </a:r>
          </a:p>
          <a:p>
            <a:pPr marL="285750" indent="-285750">
              <a:buFont typeface="Arial" panose="020B0604020202020204" pitchFamily="34" charset="0"/>
              <a:buChar char="•"/>
            </a:pPr>
            <a:r>
              <a:rPr lang="en-US" dirty="0" smtClean="0"/>
              <a:t>Helicopter</a:t>
            </a:r>
          </a:p>
          <a:p>
            <a:pPr marL="285750" indent="-285750">
              <a:buFont typeface="Arial" panose="020B0604020202020204" pitchFamily="34" charset="0"/>
              <a:buChar char="•"/>
            </a:pPr>
            <a:r>
              <a:rPr lang="en-US" dirty="0" smtClean="0"/>
              <a:t>UAV</a:t>
            </a:r>
          </a:p>
          <a:p>
            <a:endParaRPr lang="en-US" dirty="0" smtClean="0"/>
          </a:p>
          <a:p>
            <a:endParaRPr lang="en-US" dirty="0"/>
          </a:p>
        </p:txBody>
      </p:sp>
      <p:pic>
        <p:nvPicPr>
          <p:cNvPr id="3" name="Content Placeholder 5" descr="3D Survey 01"/>
          <p:cNvPicPr>
            <a:picLocks noGrp="1" noChangeAspect="1" noChangeArrowheads="1"/>
          </p:cNvPicPr>
          <p:nvPr/>
        </p:nvPicPr>
        <p:blipFill>
          <a:blip r:embed="rId3"/>
          <a:srcRect/>
          <a:stretch>
            <a:fillRect/>
          </a:stretch>
        </p:blipFill>
        <p:spPr bwMode="auto">
          <a:xfrm>
            <a:off x="6529045" y="152400"/>
            <a:ext cx="2608939" cy="2966640"/>
          </a:xfrm>
          <a:prstGeom prst="rect">
            <a:avLst/>
          </a:prstGeom>
          <a:noFill/>
          <a:ln w="9525">
            <a:noFill/>
            <a:miter lim="800000"/>
            <a:headEnd/>
            <a:tailEnd/>
          </a:ln>
        </p:spPr>
      </p:pic>
      <p:pic>
        <p:nvPicPr>
          <p:cNvPr id="5" name="Picture 4" descr="MMS 1.JPG"/>
          <p:cNvPicPr>
            <a:picLocks noChangeAspect="1"/>
          </p:cNvPicPr>
          <p:nvPr/>
        </p:nvPicPr>
        <p:blipFill>
          <a:blip r:embed="rId4" cstate="print"/>
          <a:stretch>
            <a:fillRect/>
          </a:stretch>
        </p:blipFill>
        <p:spPr>
          <a:xfrm>
            <a:off x="4814545" y="1905000"/>
            <a:ext cx="3429000" cy="2281238"/>
          </a:xfrm>
          <a:prstGeom prst="rect">
            <a:avLst/>
          </a:prstGeom>
          <a:ln>
            <a:noFill/>
          </a:ln>
          <a:effectLst>
            <a:outerShdw blurRad="190500" algn="tl" rotWithShape="0">
              <a:srgbClr val="000000">
                <a:alpha val="70000"/>
              </a:srgbClr>
            </a:outerShdw>
          </a:effectLst>
        </p:spPr>
      </p:pic>
      <p:sp>
        <p:nvSpPr>
          <p:cNvPr id="9" name="TextBox 8"/>
          <p:cNvSpPr txBox="1"/>
          <p:nvPr/>
        </p:nvSpPr>
        <p:spPr>
          <a:xfrm>
            <a:off x="124326" y="312977"/>
            <a:ext cx="2185737" cy="3908762"/>
          </a:xfrm>
          <a:prstGeom prst="rect">
            <a:avLst/>
          </a:prstGeom>
          <a:noFill/>
        </p:spPr>
        <p:txBody>
          <a:bodyPr wrap="square" rtlCol="0">
            <a:spAutoFit/>
          </a:bodyPr>
          <a:lstStyle/>
          <a:p>
            <a:r>
              <a:rPr lang="en-US" sz="3200" dirty="0" smtClean="0"/>
              <a:t>Formats</a:t>
            </a:r>
          </a:p>
          <a:p>
            <a:endParaRPr lang="en-US" dirty="0" smtClean="0"/>
          </a:p>
          <a:p>
            <a:pPr marL="285750" indent="-285750">
              <a:buFont typeface="Arial" panose="020B0604020202020204" pitchFamily="34" charset="0"/>
              <a:buChar char="•"/>
            </a:pPr>
            <a:r>
              <a:rPr lang="en-US" b="1" dirty="0" smtClean="0"/>
              <a:t>Image Acquisition</a:t>
            </a:r>
          </a:p>
          <a:p>
            <a:pPr marL="285750" indent="-285750">
              <a:buFont typeface="Arial" panose="020B0604020202020204" pitchFamily="34" charset="0"/>
              <a:buChar char="•"/>
            </a:pPr>
            <a:r>
              <a:rPr lang="en-US" dirty="0" smtClean="0"/>
              <a:t>RGB and IR</a:t>
            </a:r>
            <a:endParaRPr lang="en-US" dirty="0"/>
          </a:p>
          <a:p>
            <a:pPr marL="285750" indent="-285750">
              <a:buFont typeface="Arial" panose="020B0604020202020204" pitchFamily="34" charset="0"/>
              <a:buChar char="•"/>
            </a:pPr>
            <a:r>
              <a:rPr lang="en-US" dirty="0" smtClean="0"/>
              <a:t>Multispectral</a:t>
            </a:r>
          </a:p>
          <a:p>
            <a:pPr marL="285750" indent="-285750">
              <a:buFont typeface="Arial" panose="020B0604020202020204" pitchFamily="34" charset="0"/>
              <a:buChar char="•"/>
            </a:pPr>
            <a:r>
              <a:rPr lang="en-US" dirty="0" smtClean="0"/>
              <a:t>Thermal </a:t>
            </a:r>
            <a:endParaRPr lang="en-US" dirty="0"/>
          </a:p>
          <a:p>
            <a:pPr marL="285750" indent="-285750">
              <a:buFont typeface="Arial" panose="020B0604020202020204" pitchFamily="34" charset="0"/>
              <a:buChar char="•"/>
            </a:pPr>
            <a:r>
              <a:rPr lang="en-US" b="1" dirty="0" smtClean="0"/>
              <a:t>LiDAR Acquisition</a:t>
            </a:r>
          </a:p>
          <a:p>
            <a:pPr marL="285750" indent="-285750">
              <a:buFont typeface="Arial" panose="020B0604020202020204" pitchFamily="34" charset="0"/>
              <a:buChar char="•"/>
            </a:pPr>
            <a:r>
              <a:rPr lang="en-US" dirty="0" smtClean="0"/>
              <a:t>Mobile LiDAR</a:t>
            </a:r>
          </a:p>
          <a:p>
            <a:pPr marL="285750" indent="-285750">
              <a:buFont typeface="Arial" panose="020B0604020202020204" pitchFamily="34" charset="0"/>
              <a:buChar char="•"/>
            </a:pPr>
            <a:r>
              <a:rPr lang="en-US" dirty="0" smtClean="0"/>
              <a:t>Terrestrial LIDAR</a:t>
            </a:r>
          </a:p>
          <a:p>
            <a:pPr marL="285750" indent="-285750">
              <a:buFont typeface="Arial" panose="020B0604020202020204" pitchFamily="34" charset="0"/>
              <a:buChar char="•"/>
            </a:pPr>
            <a:r>
              <a:rPr lang="en-US" dirty="0"/>
              <a:t>TopoBathy LIDAR</a:t>
            </a:r>
          </a:p>
          <a:p>
            <a:pPr marL="285750" indent="-285750">
              <a:buFont typeface="Arial" panose="020B0604020202020204" pitchFamily="34" charset="0"/>
              <a:buChar char="•"/>
            </a:pPr>
            <a:r>
              <a:rPr lang="en-US" dirty="0" smtClean="0"/>
              <a:t>UAS LiDAR</a:t>
            </a:r>
          </a:p>
          <a:p>
            <a:endParaRPr lang="en-US" dirty="0" smtClean="0"/>
          </a:p>
          <a:p>
            <a:endParaRPr lang="en-US"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7353" y="4534199"/>
            <a:ext cx="3292839" cy="209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6"/>
          <a:srcRect/>
          <a:stretch>
            <a:fillRect/>
          </a:stretch>
        </p:blipFill>
        <p:spPr bwMode="auto">
          <a:xfrm>
            <a:off x="2310063" y="3362472"/>
            <a:ext cx="3169443" cy="2057252"/>
          </a:xfrm>
          <a:prstGeom prst="rect">
            <a:avLst/>
          </a:prstGeom>
          <a:noFill/>
          <a:ln w="9525">
            <a:noFill/>
            <a:miter lim="800000"/>
            <a:headEnd/>
            <a:tailEnd/>
          </a:ln>
        </p:spPr>
      </p:pic>
      <p:pic>
        <p:nvPicPr>
          <p:cNvPr id="3074" name="Picture 2" descr="C:\Users\CMefford\Desktop\QSI\Pub Photos\DSC0036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7" y="4724400"/>
            <a:ext cx="2819400" cy="190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08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6" name="TextBox 5"/>
          <p:cNvSpPr txBox="1"/>
          <p:nvPr/>
        </p:nvSpPr>
        <p:spPr>
          <a:xfrm>
            <a:off x="533398" y="1143000"/>
            <a:ext cx="8153402" cy="5016758"/>
          </a:xfrm>
          <a:prstGeom prst="rect">
            <a:avLst/>
          </a:prstGeom>
          <a:noFill/>
        </p:spPr>
        <p:txBody>
          <a:bodyPr wrap="square" rtlCol="0">
            <a:spAutoFit/>
          </a:bodyPr>
          <a:lstStyle/>
          <a:p>
            <a:pPr algn="ctr"/>
            <a:r>
              <a:rPr lang="en-US" sz="3200" b="1" dirty="0"/>
              <a:t>Summary of Work</a:t>
            </a:r>
          </a:p>
          <a:p>
            <a:endParaRPr lang="en-US" dirty="0" smtClean="0"/>
          </a:p>
          <a:p>
            <a:r>
              <a:rPr lang="en-US" dirty="0" smtClean="0"/>
              <a:t>For the IH 49 </a:t>
            </a:r>
            <a:r>
              <a:rPr lang="en-US" dirty="0"/>
              <a:t>project, Quantum Spatial </a:t>
            </a:r>
            <a:r>
              <a:rPr lang="en-US" dirty="0" smtClean="0"/>
              <a:t>acquired </a:t>
            </a:r>
            <a:r>
              <a:rPr lang="en-US" dirty="0"/>
              <a:t>aerial LiDAR data from a helicopter platform using a </a:t>
            </a:r>
            <a:r>
              <a:rPr lang="en-US" dirty="0" smtClean="0"/>
              <a:t>Riegl 480I full </a:t>
            </a:r>
            <a:r>
              <a:rPr lang="en-US" dirty="0"/>
              <a:t>waveform laser scanner. Data </a:t>
            </a:r>
            <a:r>
              <a:rPr lang="en-US" dirty="0" smtClean="0"/>
              <a:t>were acquired </a:t>
            </a:r>
            <a:r>
              <a:rPr lang="en-US" dirty="0"/>
              <a:t>with an approximate acquisition density of 40 points per square meter.  Images of the project area </a:t>
            </a:r>
            <a:r>
              <a:rPr lang="en-US" dirty="0" smtClean="0"/>
              <a:t>were obtained </a:t>
            </a:r>
            <a:r>
              <a:rPr lang="en-US" dirty="0"/>
              <a:t>using a </a:t>
            </a:r>
            <a:r>
              <a:rPr lang="en-US" dirty="0" smtClean="0"/>
              <a:t>Vexcel / Microsoft </a:t>
            </a:r>
            <a:r>
              <a:rPr lang="en-US" dirty="0"/>
              <a:t>UltraCAM </a:t>
            </a:r>
            <a:r>
              <a:rPr lang="en-US" dirty="0" smtClean="0"/>
              <a:t> Falcon , </a:t>
            </a:r>
            <a:r>
              <a:rPr lang="en-US" dirty="0"/>
              <a:t>large format digital mapping </a:t>
            </a:r>
            <a:r>
              <a:rPr lang="en-US" dirty="0" smtClean="0"/>
              <a:t>camera. </a:t>
            </a:r>
          </a:p>
          <a:p>
            <a:endParaRPr lang="en-US" dirty="0"/>
          </a:p>
          <a:p>
            <a:r>
              <a:rPr lang="en-US" dirty="0" smtClean="0"/>
              <a:t>From </a:t>
            </a:r>
            <a:r>
              <a:rPr lang="en-US" dirty="0"/>
              <a:t>this LiDAR data and digital photography, Quantum Spatial </a:t>
            </a:r>
            <a:r>
              <a:rPr lang="en-US" dirty="0" smtClean="0"/>
              <a:t>provided: </a:t>
            </a:r>
          </a:p>
          <a:p>
            <a:endParaRPr lang="en-US" dirty="0" smtClean="0"/>
          </a:p>
          <a:p>
            <a:pPr marL="285750" lvl="0" indent="-285750">
              <a:buFont typeface="Arial" panose="020B0604020202020204" pitchFamily="34" charset="0"/>
              <a:buChar char="•"/>
            </a:pPr>
            <a:r>
              <a:rPr lang="en-US" dirty="0" smtClean="0"/>
              <a:t>Planimetric</a:t>
            </a:r>
            <a:r>
              <a:rPr lang="x-none" smtClean="0"/>
              <a:t> </a:t>
            </a:r>
            <a:r>
              <a:rPr lang="x-none"/>
              <a:t>mapping for output at a horizontal scale of 1"=50'</a:t>
            </a:r>
            <a:endParaRPr lang="en-US" dirty="0"/>
          </a:p>
          <a:p>
            <a:pPr marL="285750" lvl="0" indent="-285750">
              <a:buFont typeface="Arial" panose="020B0604020202020204" pitchFamily="34" charset="0"/>
              <a:buChar char="•"/>
            </a:pPr>
            <a:r>
              <a:rPr lang="x-none"/>
              <a:t>LiDAR </a:t>
            </a:r>
            <a:r>
              <a:rPr lang="en-US" dirty="0"/>
              <a:t>Digital Terrain Model </a:t>
            </a:r>
            <a:r>
              <a:rPr lang="x-none"/>
              <a:t>(D</a:t>
            </a:r>
            <a:r>
              <a:rPr lang="en-US" dirty="0"/>
              <a:t>T</a:t>
            </a:r>
            <a:r>
              <a:rPr lang="x-none"/>
              <a:t>M)</a:t>
            </a:r>
            <a:r>
              <a:rPr lang="en-US" dirty="0"/>
              <a:t> data</a:t>
            </a:r>
          </a:p>
          <a:p>
            <a:pPr marL="285750" lvl="0" indent="-285750">
              <a:buFont typeface="Arial" panose="020B0604020202020204" pitchFamily="34" charset="0"/>
              <a:buChar char="•"/>
            </a:pPr>
            <a:r>
              <a:rPr lang="en-US" dirty="0"/>
              <a:t>Contours at 1’ intervals</a:t>
            </a:r>
          </a:p>
          <a:p>
            <a:pPr marL="285750" lvl="0" indent="-285750">
              <a:buFont typeface="Arial" panose="020B0604020202020204" pitchFamily="34" charset="0"/>
              <a:buChar char="•"/>
            </a:pPr>
            <a:r>
              <a:rPr lang="en-US" dirty="0"/>
              <a:t>Digital orthophotos intended for viewing and plotting at 1”=50’ scale, represented with a pixel ground sample distance (GSD) of 0.25’. </a:t>
            </a:r>
            <a:endParaRPr lang="en-US" dirty="0" smtClean="0"/>
          </a:p>
          <a:p>
            <a:pPr marL="285750" lvl="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501452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6" name="TextBox 5"/>
          <p:cNvSpPr txBox="1"/>
          <p:nvPr/>
        </p:nvSpPr>
        <p:spPr>
          <a:xfrm>
            <a:off x="404290" y="1905000"/>
            <a:ext cx="8553655" cy="2585323"/>
          </a:xfrm>
          <a:prstGeom prst="rect">
            <a:avLst/>
          </a:prstGeom>
          <a:noFill/>
        </p:spPr>
        <p:txBody>
          <a:bodyPr wrap="square" rtlCol="0">
            <a:spAutoFit/>
          </a:bodyPr>
          <a:lstStyle/>
          <a:p>
            <a:r>
              <a:rPr lang="en-US" b="1" dirty="0"/>
              <a:t>Project Area</a:t>
            </a:r>
          </a:p>
          <a:p>
            <a:r>
              <a:rPr lang="en-US" dirty="0"/>
              <a:t>New mapping </a:t>
            </a:r>
            <a:r>
              <a:rPr lang="en-US" dirty="0" smtClean="0"/>
              <a:t>was provided </a:t>
            </a:r>
            <a:r>
              <a:rPr lang="en-US" dirty="0"/>
              <a:t>for an approximately 7,200-acre </a:t>
            </a:r>
            <a:r>
              <a:rPr lang="en-US" dirty="0" smtClean="0"/>
              <a:t>new alignment of </a:t>
            </a:r>
            <a:r>
              <a:rPr lang="en-US" dirty="0"/>
              <a:t>I-49 near Fort Smith, Arkansas.  The approximately 14.3 mile alignment </a:t>
            </a:r>
            <a:r>
              <a:rPr lang="en-US" dirty="0" smtClean="0"/>
              <a:t>began near </a:t>
            </a:r>
            <a:r>
              <a:rPr lang="en-US" dirty="0"/>
              <a:t>the intersection of I-49 and Highway </a:t>
            </a:r>
            <a:r>
              <a:rPr lang="en-US" dirty="0" smtClean="0"/>
              <a:t>22 near Barling</a:t>
            </a:r>
            <a:r>
              <a:rPr lang="en-US" dirty="0"/>
              <a:t>, Arkansas and </a:t>
            </a:r>
            <a:r>
              <a:rPr lang="en-US" dirty="0" smtClean="0"/>
              <a:t>continued </a:t>
            </a:r>
            <a:r>
              <a:rPr lang="en-US" dirty="0"/>
              <a:t>north to the intersection of </a:t>
            </a:r>
            <a:r>
              <a:rPr lang="en-US" dirty="0" smtClean="0"/>
              <a:t>  I-49 </a:t>
            </a:r>
            <a:r>
              <a:rPr lang="en-US" dirty="0"/>
              <a:t>and I-40 near Alma, Arkansas. </a:t>
            </a:r>
            <a:endParaRPr lang="en-US" dirty="0" smtClean="0"/>
          </a:p>
          <a:p>
            <a:endParaRPr lang="en-US" b="1" dirty="0"/>
          </a:p>
          <a:p>
            <a:r>
              <a:rPr lang="en-US" b="1" dirty="0" smtClean="0"/>
              <a:t>Quality </a:t>
            </a:r>
            <a:r>
              <a:rPr lang="en-US" b="1" dirty="0"/>
              <a:t>Standards</a:t>
            </a:r>
          </a:p>
          <a:p>
            <a:r>
              <a:rPr lang="en-US" dirty="0"/>
              <a:t>This project </a:t>
            </a:r>
            <a:r>
              <a:rPr lang="en-US" dirty="0" smtClean="0"/>
              <a:t>was designed </a:t>
            </a:r>
            <a:r>
              <a:rPr lang="en-US" dirty="0"/>
              <a:t>to conform to the American Society for Photogrammetry Class I Accuracy Standards. </a:t>
            </a:r>
          </a:p>
        </p:txBody>
      </p:sp>
      <p:sp>
        <p:nvSpPr>
          <p:cNvPr id="8" name="TextBox 7"/>
          <p:cNvSpPr txBox="1"/>
          <p:nvPr/>
        </p:nvSpPr>
        <p:spPr>
          <a:xfrm>
            <a:off x="514146" y="1066800"/>
            <a:ext cx="8153402" cy="1138773"/>
          </a:xfrm>
          <a:prstGeom prst="rect">
            <a:avLst/>
          </a:prstGeom>
          <a:noFill/>
        </p:spPr>
        <p:txBody>
          <a:bodyPr wrap="square" rtlCol="0">
            <a:spAutoFit/>
          </a:bodyPr>
          <a:lstStyle/>
          <a:p>
            <a:pPr algn="ctr"/>
            <a:r>
              <a:rPr lang="en-US" sz="3200" b="1" dirty="0"/>
              <a:t>Summary of Work</a:t>
            </a:r>
          </a:p>
          <a:p>
            <a:pPr marL="285750" lvl="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372063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057400" y="824145"/>
            <a:ext cx="5295265" cy="6079491"/>
          </a:xfrm>
          <a:prstGeom prst="rect">
            <a:avLst/>
          </a:prstGeom>
        </p:spPr>
      </p:pic>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6"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8" name="TextBox 7"/>
          <p:cNvSpPr txBox="1"/>
          <p:nvPr/>
        </p:nvSpPr>
        <p:spPr>
          <a:xfrm>
            <a:off x="-76200" y="620228"/>
            <a:ext cx="9144000" cy="369332"/>
          </a:xfrm>
          <a:prstGeom prst="rect">
            <a:avLst/>
          </a:prstGeom>
          <a:noFill/>
        </p:spPr>
        <p:txBody>
          <a:bodyPr wrap="square" rtlCol="0">
            <a:spAutoFit/>
          </a:bodyPr>
          <a:lstStyle/>
          <a:p>
            <a:pPr algn="ctr"/>
            <a:r>
              <a:rPr lang="en-US" b="1" dirty="0"/>
              <a:t>Project </a:t>
            </a:r>
            <a:r>
              <a:rPr lang="en-US" b="1" dirty="0" smtClean="0"/>
              <a:t>Area of Interest (AOI)</a:t>
            </a:r>
            <a:endParaRPr lang="en-US" b="1" dirty="0"/>
          </a:p>
        </p:txBody>
      </p:sp>
    </p:spTree>
    <p:extLst>
      <p:ext uri="{BB962C8B-B14F-4D97-AF65-F5344CB8AC3E}">
        <p14:creationId xmlns:p14="http://schemas.microsoft.com/office/powerpoint/2010/main" val="3747290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pic>
        <p:nvPicPr>
          <p:cNvPr id="6" name="Content Placeholder 3"/>
          <p:cNvPicPr>
            <a:picLocks noChangeAspect="1"/>
          </p:cNvPicPr>
          <p:nvPr/>
        </p:nvPicPr>
        <p:blipFill>
          <a:blip r:embed="rId6" cstate="print"/>
          <a:stretch>
            <a:fillRect/>
          </a:stretch>
        </p:blipFill>
        <p:spPr>
          <a:xfrm>
            <a:off x="3633536" y="804894"/>
            <a:ext cx="4518212" cy="1717667"/>
          </a:xfrm>
          <a:prstGeom prst="rect">
            <a:avLst/>
          </a:prstGeom>
        </p:spPr>
      </p:pic>
      <p:sp>
        <p:nvSpPr>
          <p:cNvPr id="7" name="TextBox 6"/>
          <p:cNvSpPr txBox="1"/>
          <p:nvPr/>
        </p:nvSpPr>
        <p:spPr>
          <a:xfrm>
            <a:off x="-4011" y="2517049"/>
            <a:ext cx="5257799" cy="2585323"/>
          </a:xfrm>
          <a:prstGeom prst="rect">
            <a:avLst/>
          </a:prstGeom>
          <a:noFill/>
        </p:spPr>
        <p:txBody>
          <a:bodyPr wrap="square" rtlCol="0">
            <a:spAutoFit/>
          </a:bodyPr>
          <a:lstStyle/>
          <a:p>
            <a:endParaRPr lang="en-US" dirty="0" smtClean="0">
              <a:latin typeface="Calibri" pitchFamily="34" charset="0"/>
            </a:endParaRPr>
          </a:p>
          <a:p>
            <a:pPr marL="285750" indent="-285750">
              <a:buFont typeface="Arial" panose="020B0604020202020204" pitchFamily="34" charset="0"/>
              <a:buChar char="•"/>
            </a:pPr>
            <a:r>
              <a:rPr lang="en-US" dirty="0" smtClean="0">
                <a:latin typeface="Calibri" pitchFamily="34" charset="0"/>
              </a:rPr>
              <a:t>Reigl 480i LiDAR Sensor – 550khz</a:t>
            </a:r>
          </a:p>
          <a:p>
            <a:endParaRPr lang="en-US" dirty="0" smtClean="0">
              <a:latin typeface="Calibri" pitchFamily="34" charset="0"/>
            </a:endParaRPr>
          </a:p>
          <a:p>
            <a:pPr marL="285750" indent="-285750">
              <a:buFont typeface="Arial" panose="020B0604020202020204" pitchFamily="34" charset="0"/>
              <a:buChar char="•"/>
            </a:pPr>
            <a:r>
              <a:rPr lang="en-US" dirty="0" smtClean="0">
                <a:latin typeface="Calibri" pitchFamily="34" charset="0"/>
              </a:rPr>
              <a:t>1,000 feet – Approx. 40 ppm</a:t>
            </a:r>
          </a:p>
          <a:p>
            <a:endParaRPr lang="en-US" dirty="0" smtClean="0">
              <a:latin typeface="Calibri" pitchFamily="34" charset="0"/>
            </a:endParaRPr>
          </a:p>
          <a:p>
            <a:pPr marL="285750" indent="-285750">
              <a:buFont typeface="Arial" panose="020B0604020202020204" pitchFamily="34" charset="0"/>
              <a:buChar char="•"/>
            </a:pPr>
            <a:r>
              <a:rPr lang="en-US" dirty="0" smtClean="0">
                <a:latin typeface="Calibri" pitchFamily="34" charset="0"/>
              </a:rPr>
              <a:t>Trimble </a:t>
            </a:r>
            <a:r>
              <a:rPr lang="en-US" dirty="0">
                <a:latin typeface="Calibri" pitchFamily="34" charset="0"/>
              </a:rPr>
              <a:t>AP50 Inertial POS </a:t>
            </a:r>
            <a:r>
              <a:rPr lang="en-US" dirty="0" smtClean="0">
                <a:latin typeface="Calibri" pitchFamily="34" charset="0"/>
              </a:rPr>
              <a:t>system collected the orientation and position of the airborne sensor</a:t>
            </a:r>
            <a:endParaRPr lang="en-US" dirty="0">
              <a:latin typeface="Calibri" pitchFamily="34" charset="0"/>
            </a:endParaRPr>
          </a:p>
          <a:p>
            <a:endParaRPr lang="en-US" dirty="0" smtClean="0">
              <a:latin typeface="Calibri" pitchFamily="34" charset="0"/>
            </a:endParaRPr>
          </a:p>
          <a:p>
            <a:r>
              <a:rPr lang="en-US" dirty="0">
                <a:latin typeface="Calibri" pitchFamily="34" charset="0"/>
              </a:rPr>
              <a:t>	</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6736" y="4691272"/>
            <a:ext cx="2641600" cy="19812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5136" y="2519839"/>
            <a:ext cx="2895244" cy="2171433"/>
          </a:xfrm>
          <a:prstGeom prst="rect">
            <a:avLst/>
          </a:prstGeom>
        </p:spPr>
      </p:pic>
      <p:sp>
        <p:nvSpPr>
          <p:cNvPr id="10" name="TextBox 9"/>
          <p:cNvSpPr txBox="1"/>
          <p:nvPr/>
        </p:nvSpPr>
        <p:spPr>
          <a:xfrm>
            <a:off x="304800" y="955841"/>
            <a:ext cx="3459482" cy="1415772"/>
          </a:xfrm>
          <a:prstGeom prst="rect">
            <a:avLst/>
          </a:prstGeom>
          <a:noFill/>
        </p:spPr>
        <p:txBody>
          <a:bodyPr wrap="square" rtlCol="0">
            <a:spAutoFit/>
          </a:bodyPr>
          <a:lstStyle/>
          <a:p>
            <a:r>
              <a:rPr lang="en-US" sz="3200" dirty="0" smtClean="0"/>
              <a:t>Acquisition  LiDAR</a:t>
            </a:r>
            <a:endParaRPr lang="en-US" sz="3200" dirty="0"/>
          </a:p>
          <a:p>
            <a:endParaRPr lang="en-US" b="1" dirty="0"/>
          </a:p>
          <a:p>
            <a:r>
              <a:rPr lang="en-US" dirty="0" smtClean="0"/>
              <a:t>  </a:t>
            </a:r>
            <a:endParaRPr lang="en-US" dirty="0"/>
          </a:p>
          <a:p>
            <a:endParaRPr lang="en-US" dirty="0"/>
          </a:p>
        </p:txBody>
      </p:sp>
    </p:spTree>
    <p:extLst>
      <p:ext uri="{BB962C8B-B14F-4D97-AF65-F5344CB8AC3E}">
        <p14:creationId xmlns:p14="http://schemas.microsoft.com/office/powerpoint/2010/main" val="1350547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8" name="TextBox 7"/>
          <p:cNvSpPr txBox="1"/>
          <p:nvPr/>
        </p:nvSpPr>
        <p:spPr>
          <a:xfrm>
            <a:off x="-1523" y="531210"/>
            <a:ext cx="9144000" cy="1354217"/>
          </a:xfrm>
          <a:prstGeom prst="rect">
            <a:avLst/>
          </a:prstGeom>
          <a:solidFill>
            <a:schemeClr val="bg1"/>
          </a:solidFill>
        </p:spPr>
        <p:txBody>
          <a:bodyPr wrap="square" rtlCol="0">
            <a:spAutoFit/>
          </a:bodyPr>
          <a:lstStyle/>
          <a:p>
            <a:pPr algn="ctr"/>
            <a:r>
              <a:rPr lang="en-US" sz="3200" dirty="0" smtClean="0"/>
              <a:t>LiDAR Acquisition </a:t>
            </a:r>
          </a:p>
          <a:p>
            <a:pPr algn="ctr"/>
            <a:r>
              <a:rPr lang="en-US" sz="3200" dirty="0" smtClean="0"/>
              <a:t>IH 40 and IH 49 Interchange</a:t>
            </a:r>
            <a:endParaRPr lang="en-US" dirty="0"/>
          </a:p>
          <a:p>
            <a:endParaRPr lang="en-US" dirty="0"/>
          </a:p>
        </p:txBody>
      </p:sp>
      <p:pic>
        <p:nvPicPr>
          <p:cNvPr id="1026" name="Picture 2" descr="C:\Users\CMefford\Desktop\I40 and I 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399" y="3657281"/>
            <a:ext cx="4648201" cy="3106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23" y="1676400"/>
            <a:ext cx="842454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Up to 9 parallel flight lines</a:t>
            </a:r>
          </a:p>
          <a:p>
            <a:pPr marL="285750" indent="-285750">
              <a:buFont typeface="Arial" panose="020B0604020202020204" pitchFamily="34" charset="0"/>
              <a:buChar char="•"/>
            </a:pPr>
            <a:r>
              <a:rPr lang="en-US" dirty="0" smtClean="0"/>
              <a:t>50% overlap between lines</a:t>
            </a:r>
          </a:p>
          <a:p>
            <a:pPr marL="285750" indent="-285750">
              <a:buFont typeface="Arial" panose="020B0604020202020204" pitchFamily="34" charset="0"/>
              <a:buChar char="•"/>
            </a:pPr>
            <a:r>
              <a:rPr lang="en-US" dirty="0" smtClean="0"/>
              <a:t>40 points per square meter</a:t>
            </a:r>
          </a:p>
          <a:p>
            <a:pPr marL="285750" indent="-285750">
              <a:buFont typeface="Arial" panose="020B0604020202020204" pitchFamily="34" charset="0"/>
              <a:buChar char="•"/>
            </a:pPr>
            <a:r>
              <a:rPr lang="en-US" dirty="0" smtClean="0"/>
              <a:t>3.71 points per square foot</a:t>
            </a:r>
          </a:p>
          <a:p>
            <a:pPr marL="285750" indent="-285750">
              <a:buFont typeface="Arial" panose="020B0604020202020204" pitchFamily="34" charset="0"/>
              <a:buChar char="•"/>
            </a:pPr>
            <a:r>
              <a:rPr lang="en-US" dirty="0" smtClean="0"/>
              <a:t>43,560 * 3.71 = 161,607 pts per acre </a:t>
            </a:r>
          </a:p>
          <a:p>
            <a:pPr marL="285750" indent="-285750">
              <a:buFont typeface="Arial" panose="020B0604020202020204" pitchFamily="34" charset="0"/>
              <a:buChar char="•"/>
            </a:pPr>
            <a:r>
              <a:rPr lang="en-US" dirty="0" smtClean="0"/>
              <a:t>Airborne Control (ABGPS and IMU)</a:t>
            </a:r>
          </a:p>
        </p:txBody>
      </p:sp>
      <p:pic>
        <p:nvPicPr>
          <p:cNvPr id="14" name="Picture 3" descr="C:\Users\CMefford\Desktop\I40 I 49 LiDA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1" y="1600201"/>
            <a:ext cx="5147944"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77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81200"/>
            <a:ext cx="5381625" cy="3581400"/>
          </a:xfrm>
          <a:prstGeom prst="rect">
            <a:avLst/>
          </a:prstGeom>
        </p:spPr>
      </p:pic>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6"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1888529"/>
            <a:ext cx="3596959" cy="2602346"/>
          </a:xfrm>
          <a:prstGeom prst="rect">
            <a:avLst/>
          </a:prstGeom>
        </p:spPr>
      </p:pic>
      <p:sp>
        <p:nvSpPr>
          <p:cNvPr id="8" name="TextBox 7"/>
          <p:cNvSpPr txBox="1"/>
          <p:nvPr/>
        </p:nvSpPr>
        <p:spPr>
          <a:xfrm>
            <a:off x="-38984" y="804894"/>
            <a:ext cx="9144000" cy="1077218"/>
          </a:xfrm>
          <a:prstGeom prst="rect">
            <a:avLst/>
          </a:prstGeom>
          <a:solidFill>
            <a:schemeClr val="bg1"/>
          </a:solidFill>
        </p:spPr>
        <p:txBody>
          <a:bodyPr wrap="square" rtlCol="0">
            <a:spAutoFit/>
          </a:bodyPr>
          <a:lstStyle/>
          <a:p>
            <a:pPr algn="ctr"/>
            <a:r>
              <a:rPr lang="en-US" sz="3200" dirty="0" smtClean="0"/>
              <a:t>LiDAR Pulse - Rotating Prism</a:t>
            </a:r>
          </a:p>
          <a:p>
            <a:pPr algn="ctr"/>
            <a:r>
              <a:rPr lang="en-US" sz="3200" dirty="0" smtClean="0"/>
              <a:t>Sensor Orientation - Ground Coordinate</a:t>
            </a:r>
            <a:endParaRPr lang="en-US"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1366" y="4191000"/>
            <a:ext cx="2336800" cy="2312955"/>
          </a:xfrm>
          <a:prstGeom prst="rect">
            <a:avLst/>
          </a:prstGeom>
        </p:spPr>
      </p:pic>
      <p:sp>
        <p:nvSpPr>
          <p:cNvPr id="12" name="TextBox 11"/>
          <p:cNvSpPr txBox="1"/>
          <p:nvPr/>
        </p:nvSpPr>
        <p:spPr>
          <a:xfrm>
            <a:off x="-38984" y="6488668"/>
            <a:ext cx="9144000" cy="369332"/>
          </a:xfrm>
          <a:prstGeom prst="rect">
            <a:avLst/>
          </a:prstGeom>
          <a:noFill/>
        </p:spPr>
        <p:txBody>
          <a:bodyPr wrap="square" rtlCol="0">
            <a:spAutoFit/>
          </a:bodyPr>
          <a:lstStyle/>
          <a:p>
            <a:pPr algn="ctr"/>
            <a:r>
              <a:rPr lang="en-US" dirty="0" smtClean="0"/>
              <a:t>Sensor Orientation Omega Kappa Phi, and Position X, Y and Z</a:t>
            </a:r>
            <a:endParaRPr lang="en-US" dirty="0"/>
          </a:p>
        </p:txBody>
      </p:sp>
    </p:spTree>
    <p:extLst>
      <p:ext uri="{BB962C8B-B14F-4D97-AF65-F5344CB8AC3E}">
        <p14:creationId xmlns:p14="http://schemas.microsoft.com/office/powerpoint/2010/main" val="4049337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964" y="4730366"/>
            <a:ext cx="2159636" cy="1538478"/>
          </a:xfrm>
          <a:prstGeom prst="rect">
            <a:avLst/>
          </a:prstGeom>
        </p:spPr>
      </p:pic>
      <p:pic>
        <p:nvPicPr>
          <p:cNvPr id="3"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sp>
        <p:nvSpPr>
          <p:cNvPr id="8" name="TextBox 7"/>
          <p:cNvSpPr txBox="1"/>
          <p:nvPr/>
        </p:nvSpPr>
        <p:spPr>
          <a:xfrm>
            <a:off x="0" y="523991"/>
            <a:ext cx="9144000" cy="1354217"/>
          </a:xfrm>
          <a:prstGeom prst="rect">
            <a:avLst/>
          </a:prstGeom>
          <a:solidFill>
            <a:schemeClr val="bg1"/>
          </a:solidFill>
        </p:spPr>
        <p:txBody>
          <a:bodyPr wrap="square" rtlCol="0">
            <a:spAutoFit/>
          </a:bodyPr>
          <a:lstStyle/>
          <a:p>
            <a:pPr algn="ctr"/>
            <a:r>
              <a:rPr lang="en-US" sz="3200" dirty="0" smtClean="0"/>
              <a:t>Image Acquisition </a:t>
            </a:r>
          </a:p>
          <a:p>
            <a:pPr algn="ctr"/>
            <a:r>
              <a:rPr lang="en-US" sz="3200" dirty="0" smtClean="0"/>
              <a:t>IH 40 and IH 49 Interchange</a:t>
            </a:r>
            <a:endParaRPr lang="en-US" dirty="0"/>
          </a:p>
          <a:p>
            <a:endParaRPr lang="en-US" dirty="0"/>
          </a:p>
        </p:txBody>
      </p:sp>
      <p:pic>
        <p:nvPicPr>
          <p:cNvPr id="1026" name="Picture 2" descr="C:\Users\CMefford\Desktop\I40 and I 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398" y="3689594"/>
            <a:ext cx="4648201" cy="3106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405288"/>
            <a:ext cx="4572000" cy="2585323"/>
          </a:xfrm>
          <a:prstGeom prst="rect">
            <a:avLst/>
          </a:prstGeom>
        </p:spPr>
        <p:txBody>
          <a:bodyPr>
            <a:spAutoFit/>
          </a:bodyPr>
          <a:lstStyle/>
          <a:p>
            <a:pPr marL="285750" indent="-285750">
              <a:buFont typeface="Arial" panose="020B0604020202020204" pitchFamily="34" charset="0"/>
              <a:buChar char="•"/>
            </a:pPr>
            <a:r>
              <a:rPr lang="en-US" dirty="0"/>
              <a:t>Two parallel flight lines</a:t>
            </a:r>
          </a:p>
          <a:p>
            <a:pPr marL="285750" indent="-285750">
              <a:buFont typeface="Arial" panose="020B0604020202020204" pitchFamily="34" charset="0"/>
              <a:buChar char="•"/>
            </a:pPr>
            <a:r>
              <a:rPr lang="en-US" dirty="0"/>
              <a:t>Four Parallel flight lines north end</a:t>
            </a:r>
          </a:p>
          <a:p>
            <a:pPr marL="285750" indent="-285750">
              <a:buFont typeface="Arial" panose="020B0604020202020204" pitchFamily="34" charset="0"/>
              <a:buChar char="•"/>
            </a:pPr>
            <a:r>
              <a:rPr lang="en-US" dirty="0"/>
              <a:t>6cm Acquisition</a:t>
            </a:r>
          </a:p>
          <a:p>
            <a:pPr marL="285750" indent="-285750">
              <a:buFont typeface="Arial" panose="020B0604020202020204" pitchFamily="34" charset="0"/>
              <a:buChar char="•"/>
            </a:pPr>
            <a:r>
              <a:rPr lang="en-US" dirty="0"/>
              <a:t>30% overlap between lines</a:t>
            </a:r>
          </a:p>
          <a:p>
            <a:pPr marL="285750" indent="-285750">
              <a:buFont typeface="Arial" panose="020B0604020202020204" pitchFamily="34" charset="0"/>
              <a:buChar char="•"/>
            </a:pPr>
            <a:r>
              <a:rPr lang="en-US" dirty="0"/>
              <a:t>Sixteen Flight Lines</a:t>
            </a:r>
          </a:p>
          <a:p>
            <a:pPr marL="285750" indent="-285750">
              <a:buFont typeface="Arial" panose="020B0604020202020204" pitchFamily="34" charset="0"/>
              <a:buChar char="•"/>
            </a:pPr>
            <a:r>
              <a:rPr lang="en-US" dirty="0"/>
              <a:t>277 frames</a:t>
            </a:r>
          </a:p>
          <a:p>
            <a:pPr marL="285750" indent="-285750">
              <a:buFont typeface="Arial" panose="020B0604020202020204" pitchFamily="34" charset="0"/>
              <a:buChar char="•"/>
            </a:pPr>
            <a:r>
              <a:rPr lang="en-US" dirty="0"/>
              <a:t>261 Stereo </a:t>
            </a:r>
            <a:r>
              <a:rPr lang="en-US" dirty="0" smtClean="0"/>
              <a:t>Models</a:t>
            </a:r>
          </a:p>
          <a:p>
            <a:pPr marL="285750" indent="-285750">
              <a:buFont typeface="Arial" panose="020B0604020202020204" pitchFamily="34" charset="0"/>
              <a:buChar char="•"/>
            </a:pPr>
            <a:r>
              <a:rPr lang="en-US" dirty="0"/>
              <a:t>Airborne Control (ABGPS and IMU)</a:t>
            </a:r>
          </a:p>
          <a:p>
            <a:pPr marL="285750" indent="-285750">
              <a:buFont typeface="Arial" panose="020B0604020202020204" pitchFamily="34" charset="0"/>
              <a:buChar char="•"/>
            </a:pPr>
            <a:endParaRPr lang="en-US" dirty="0"/>
          </a:p>
        </p:txBody>
      </p:sp>
      <p:pic>
        <p:nvPicPr>
          <p:cNvPr id="12" name="Picture 4" descr="C:\Users\CMefford\Desktop\I 40 I 49 Ima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1562012"/>
            <a:ext cx="5071746" cy="30589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p:cNvPicPr/>
          <p:nvPr/>
        </p:nvPicPr>
        <p:blipFill>
          <a:blip r:embed="rId8"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grpSp>
        <p:nvGrpSpPr>
          <p:cNvPr id="13" name="Group 12"/>
          <p:cNvGrpSpPr/>
          <p:nvPr/>
        </p:nvGrpSpPr>
        <p:grpSpPr>
          <a:xfrm>
            <a:off x="6162577" y="4733164"/>
            <a:ext cx="2795369" cy="2062955"/>
            <a:chOff x="-685989" y="32553"/>
            <a:chExt cx="2857704" cy="2063398"/>
          </a:xfrm>
        </p:grpSpPr>
        <p:sp>
          <p:nvSpPr>
            <p:cNvPr id="15" name="Text Box 7182"/>
            <p:cNvSpPr txBox="1"/>
            <p:nvPr/>
          </p:nvSpPr>
          <p:spPr>
            <a:xfrm>
              <a:off x="-685989" y="1571157"/>
              <a:ext cx="2857704" cy="52479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90000"/>
                </a:lnSpc>
                <a:spcBef>
                  <a:spcPts val="0"/>
                </a:spcBef>
                <a:spcAft>
                  <a:spcPts val="0"/>
                </a:spcAft>
              </a:pPr>
              <a:endParaRPr lang="en-US" sz="1200" dirty="0">
                <a:effectLst/>
                <a:latin typeface="Times New Roman"/>
                <a:ea typeface="Times New Roman"/>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20030" y="32553"/>
              <a:ext cx="2051685" cy="1501394"/>
            </a:xfrm>
            <a:prstGeom prst="rect">
              <a:avLst/>
            </a:prstGeom>
            <a:ln w="19050">
              <a:solidFill>
                <a:srgbClr val="29AAE1"/>
              </a:solidFill>
            </a:ln>
            <a:effectLst/>
            <a:extLst>
              <a:ext uri="{53640926-AAD7-44D8-BBD7-CCE9431645EC}">
                <a14:shadowObscured xmlns:a14="http://schemas.microsoft.com/office/drawing/2010/main"/>
              </a:ext>
            </a:extLst>
          </p:spPr>
        </p:pic>
      </p:grpSp>
      <p:sp>
        <p:nvSpPr>
          <p:cNvPr id="7" name="Rectangle 6"/>
          <p:cNvSpPr/>
          <p:nvPr/>
        </p:nvSpPr>
        <p:spPr>
          <a:xfrm>
            <a:off x="4953000" y="6231371"/>
            <a:ext cx="4191000" cy="480131"/>
          </a:xfrm>
          <a:prstGeom prst="rect">
            <a:avLst/>
          </a:prstGeom>
        </p:spPr>
        <p:txBody>
          <a:bodyPr wrap="square">
            <a:spAutoFit/>
          </a:bodyPr>
          <a:lstStyle/>
          <a:p>
            <a:pPr algn="ctr">
              <a:lnSpc>
                <a:spcPct val="90000"/>
              </a:lnSpc>
            </a:pPr>
            <a:r>
              <a:rPr lang="en-US" sz="1400" i="1" dirty="0">
                <a:ea typeface="Times New Roman"/>
                <a:cs typeface="Calibri"/>
              </a:rPr>
              <a:t>Image data were acquired with the Vexcel UltraCam Falcon digital photogrammetric mapping camera</a:t>
            </a:r>
            <a:endParaRPr lang="en-US" sz="1400" dirty="0">
              <a:latin typeface="Times New Roman"/>
              <a:ea typeface="Times New Roman"/>
            </a:endParaRPr>
          </a:p>
        </p:txBody>
      </p:sp>
    </p:spTree>
    <p:extLst>
      <p:ext uri="{BB962C8B-B14F-4D97-AF65-F5344CB8AC3E}">
        <p14:creationId xmlns:p14="http://schemas.microsoft.com/office/powerpoint/2010/main" val="1894570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8" name="TextBox 7"/>
          <p:cNvSpPr txBox="1"/>
          <p:nvPr/>
        </p:nvSpPr>
        <p:spPr>
          <a:xfrm>
            <a:off x="0" y="685800"/>
            <a:ext cx="9144000" cy="584775"/>
          </a:xfrm>
          <a:prstGeom prst="rect">
            <a:avLst/>
          </a:prstGeom>
          <a:solidFill>
            <a:schemeClr val="bg1"/>
          </a:solidFill>
        </p:spPr>
        <p:txBody>
          <a:bodyPr wrap="square" rtlCol="0">
            <a:spAutoFit/>
          </a:bodyPr>
          <a:lstStyle/>
          <a:p>
            <a:pPr algn="ctr"/>
            <a:r>
              <a:rPr lang="en-US" sz="3200" dirty="0" smtClean="0"/>
              <a:t>Project Control </a:t>
            </a:r>
          </a:p>
        </p:txBody>
      </p:sp>
      <p:sp>
        <p:nvSpPr>
          <p:cNvPr id="6" name="Rectangle 5"/>
          <p:cNvSpPr/>
          <p:nvPr/>
        </p:nvSpPr>
        <p:spPr>
          <a:xfrm>
            <a:off x="120316" y="1042004"/>
            <a:ext cx="6477000" cy="4139595"/>
          </a:xfrm>
          <a:prstGeom prst="rect">
            <a:avLst/>
          </a:prstGeom>
        </p:spPr>
        <p:txBody>
          <a:bodyPr wrap="square">
            <a:spAutoFit/>
          </a:bodyPr>
          <a:lstStyle/>
          <a:p>
            <a:r>
              <a:rPr lang="en-US" b="1" dirty="0" smtClean="0"/>
              <a:t>Airborne Control</a:t>
            </a:r>
          </a:p>
          <a:p>
            <a:pPr marL="285750" indent="-285750">
              <a:buFont typeface="Arial" panose="020B0604020202020204" pitchFamily="34" charset="0"/>
              <a:buChar char="•"/>
            </a:pPr>
            <a:r>
              <a:rPr lang="en-US" sz="1750" dirty="0" smtClean="0"/>
              <a:t>Airborne control (ABGPS) and internal measurement Unit (IMU) data were acquired during LiDAR and Image Acquisition</a:t>
            </a:r>
            <a:endParaRPr lang="en-US" sz="1750" b="1" dirty="0"/>
          </a:p>
          <a:p>
            <a:endParaRPr lang="en-US" sz="1750" b="1" dirty="0"/>
          </a:p>
          <a:p>
            <a:r>
              <a:rPr lang="en-US" sz="1750" b="1" dirty="0" smtClean="0"/>
              <a:t>Ground Control</a:t>
            </a:r>
          </a:p>
          <a:p>
            <a:pPr marL="285750" indent="-285750">
              <a:buFont typeface="Arial" panose="020B0604020202020204" pitchFamily="34" charset="0"/>
              <a:buChar char="•"/>
            </a:pPr>
            <a:r>
              <a:rPr lang="en-US" sz="1750" dirty="0" smtClean="0"/>
              <a:t>Quantum </a:t>
            </a:r>
            <a:r>
              <a:rPr lang="en-US" sz="1750" dirty="0"/>
              <a:t>Spatial </a:t>
            </a:r>
            <a:r>
              <a:rPr lang="en-US" sz="1750" dirty="0" smtClean="0"/>
              <a:t>specified that </a:t>
            </a:r>
            <a:r>
              <a:rPr lang="en-US" sz="1750" dirty="0"/>
              <a:t>seventy (70) new ground control points will be required for the proposed mapping.  </a:t>
            </a:r>
            <a:endParaRPr lang="en-US" sz="1750" dirty="0" smtClean="0"/>
          </a:p>
          <a:p>
            <a:pPr marL="285750" indent="-285750">
              <a:buFont typeface="Arial" panose="020B0604020202020204" pitchFamily="34" charset="0"/>
              <a:buChar char="•"/>
            </a:pPr>
            <a:r>
              <a:rPr lang="en-US" sz="1750" dirty="0" smtClean="0"/>
              <a:t>Aerial panels were set at </a:t>
            </a:r>
            <a:r>
              <a:rPr lang="en-US" sz="1750" dirty="0"/>
              <a:t>each of the specified control locations prior to the flight and maintaining the targets until QSI has completed the LiDAR and image acquisition.  </a:t>
            </a:r>
          </a:p>
          <a:p>
            <a:pPr marL="285750" indent="-285750">
              <a:buFont typeface="Arial" panose="020B0604020202020204" pitchFamily="34" charset="0"/>
              <a:buChar char="•"/>
            </a:pPr>
            <a:r>
              <a:rPr lang="en-US" sz="1750" dirty="0" smtClean="0"/>
              <a:t>Control was provided in </a:t>
            </a:r>
            <a:r>
              <a:rPr lang="en-US" sz="1750" dirty="0"/>
              <a:t>the form of three-dimensional planar coordinates, in digital form, indicate the coordinate system, horizontal and vertical datum, unit of </a:t>
            </a:r>
            <a:r>
              <a:rPr lang="en-US" sz="1750" dirty="0" smtClean="0"/>
              <a:t>measure</a:t>
            </a:r>
          </a:p>
          <a:p>
            <a:pPr marL="285750" indent="-285750">
              <a:buFont typeface="Arial" panose="020B0604020202020204" pitchFamily="34" charset="0"/>
              <a:buChar char="•"/>
            </a:pPr>
            <a:r>
              <a:rPr lang="en-US" sz="1750" dirty="0" smtClean="0"/>
              <a:t>Two </a:t>
            </a:r>
            <a:r>
              <a:rPr lang="en-US" sz="1750" dirty="0"/>
              <a:t>(2) GPS base stations shall be </a:t>
            </a:r>
            <a:r>
              <a:rPr lang="en-US" sz="1750" dirty="0" smtClean="0"/>
              <a:t>require for differential correction of the airborne control</a:t>
            </a:r>
            <a:endParaRPr lang="en-US" sz="1750" dirty="0"/>
          </a:p>
        </p:txBody>
      </p:sp>
      <p:sp>
        <p:nvSpPr>
          <p:cNvPr id="7" name="TextBox 6"/>
          <p:cNvSpPr txBox="1"/>
          <p:nvPr/>
        </p:nvSpPr>
        <p:spPr>
          <a:xfrm>
            <a:off x="165233" y="5181599"/>
            <a:ext cx="9078227" cy="1754326"/>
          </a:xfrm>
          <a:prstGeom prst="rect">
            <a:avLst/>
          </a:prstGeom>
          <a:noFill/>
        </p:spPr>
        <p:txBody>
          <a:bodyPr wrap="square" rtlCol="0">
            <a:spAutoFit/>
          </a:bodyPr>
          <a:lstStyle/>
          <a:p>
            <a:r>
              <a:rPr lang="en-US" sz="1750" b="1" dirty="0" smtClean="0"/>
              <a:t>Aerial Triangulation (AT)</a:t>
            </a:r>
            <a:endParaRPr lang="en-US" sz="1750" b="1" dirty="0"/>
          </a:p>
          <a:p>
            <a:pPr marL="285750" indent="-285750">
              <a:buFont typeface="Arial" panose="020B0604020202020204" pitchFamily="34" charset="0"/>
              <a:buChar char="•"/>
            </a:pPr>
            <a:r>
              <a:rPr lang="en-US" sz="1750" dirty="0" smtClean="0"/>
              <a:t>The </a:t>
            </a:r>
            <a:r>
              <a:rPr lang="en-US" sz="1750" dirty="0"/>
              <a:t>Quantum Spatial </a:t>
            </a:r>
            <a:r>
              <a:rPr lang="en-US" sz="1750" dirty="0" smtClean="0"/>
              <a:t>performed AT to determine the orientation, omega, kappa,  phi and the X,Y,Z of each frame of project photography.</a:t>
            </a:r>
          </a:p>
          <a:p>
            <a:pPr marL="285750" indent="-285750">
              <a:buFont typeface="Arial" panose="020B0604020202020204" pitchFamily="34" charset="0"/>
              <a:buChar char="•"/>
            </a:pPr>
            <a:r>
              <a:rPr lang="en-US" sz="1750" dirty="0" smtClean="0"/>
              <a:t>Quantum </a:t>
            </a:r>
            <a:r>
              <a:rPr lang="en-US" sz="1750" dirty="0"/>
              <a:t>Spatial </a:t>
            </a:r>
            <a:r>
              <a:rPr lang="en-US" sz="1750" dirty="0" smtClean="0"/>
              <a:t>utilized </a:t>
            </a:r>
            <a:r>
              <a:rPr lang="en-US" sz="1750" dirty="0"/>
              <a:t>a combination of direct </a:t>
            </a:r>
            <a:r>
              <a:rPr lang="en-US" sz="1750" dirty="0" smtClean="0"/>
              <a:t>geo-positioning </a:t>
            </a:r>
            <a:r>
              <a:rPr lang="en-US" sz="1750" dirty="0"/>
              <a:t>from </a:t>
            </a:r>
            <a:r>
              <a:rPr lang="en-US" sz="1750" dirty="0" smtClean="0"/>
              <a:t>ABGPS /IMU </a:t>
            </a:r>
            <a:r>
              <a:rPr lang="en-US" sz="1750" dirty="0"/>
              <a:t>navigation </a:t>
            </a:r>
            <a:r>
              <a:rPr lang="en-US" sz="1750" dirty="0" smtClean="0"/>
              <a:t>systems, ground survey to perform and </a:t>
            </a:r>
            <a:r>
              <a:rPr lang="en-US" sz="1750" dirty="0"/>
              <a:t>block bundle adjustment to arrive at an AT </a:t>
            </a:r>
            <a:r>
              <a:rPr lang="en-US" sz="1750" dirty="0" smtClean="0"/>
              <a:t>solution which is required for feature collection and orthophoto rectifications</a:t>
            </a:r>
            <a:endParaRPr lang="en-US" sz="17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735" y="2895600"/>
            <a:ext cx="2664210" cy="1968500"/>
          </a:xfrm>
          <a:prstGeom prst="rect">
            <a:avLst/>
          </a:prstGeom>
        </p:spPr>
      </p:pic>
    </p:spTree>
    <p:extLst>
      <p:ext uri="{BB962C8B-B14F-4D97-AF65-F5344CB8AC3E}">
        <p14:creationId xmlns:p14="http://schemas.microsoft.com/office/powerpoint/2010/main" val="3075202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3547541" y="177963"/>
            <a:ext cx="1795684" cy="400110"/>
          </a:xfrm>
          <a:prstGeom prst="rect">
            <a:avLst/>
          </a:prstGeom>
        </p:spPr>
        <p:txBody>
          <a:bodyPr wrap="none">
            <a:spAutoFit/>
          </a:bodyPr>
          <a:lstStyle/>
          <a:p>
            <a:pPr algn="ctr">
              <a:spcBef>
                <a:spcPct val="0"/>
              </a:spcBef>
              <a:defRPr/>
            </a:pPr>
            <a:r>
              <a:rPr lang="en-US" sz="2000" b="1" dirty="0" smtClean="0">
                <a:solidFill>
                  <a:prstClr val="white"/>
                </a:solidFill>
                <a:latin typeface="Arial Narrow" pitchFamily="34" charset="0"/>
              </a:rPr>
              <a:t>Future of LiDAR</a:t>
            </a:r>
          </a:p>
        </p:txBody>
      </p:sp>
      <p:sp>
        <p:nvSpPr>
          <p:cNvPr id="12" name="TextBox 11"/>
          <p:cNvSpPr txBox="1"/>
          <p:nvPr/>
        </p:nvSpPr>
        <p:spPr>
          <a:xfrm>
            <a:off x="3865051" y="2320967"/>
            <a:ext cx="5110920" cy="738664"/>
          </a:xfrm>
          <a:prstGeom prst="rect">
            <a:avLst/>
          </a:prstGeom>
          <a:noFill/>
        </p:spPr>
        <p:txBody>
          <a:bodyPr wrap="square" rtlCol="0">
            <a:spAutoFit/>
          </a:bodyPr>
          <a:lstStyle/>
          <a:p>
            <a:r>
              <a:rPr lang="en-US" sz="2400" dirty="0" smtClean="0"/>
              <a:t>Why is LiDAR used in self-driving cars?</a:t>
            </a:r>
            <a:endParaRPr lang="en-US" dirty="0"/>
          </a:p>
          <a:p>
            <a:endParaRPr lang="en-US" dirty="0"/>
          </a:p>
        </p:txBody>
      </p:sp>
      <p:pic>
        <p:nvPicPr>
          <p:cNvPr id="1026" name="Picture 2" descr="https://miro.medium.com/max/630/1*vrB0Jrbt4Sjhkw2g_ZOqhA.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366" y="3714749"/>
            <a:ext cx="4669881" cy="26314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miro.medium.com/max/630/1*DoFDxYst6-7BUaOLSK3yyw.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733800"/>
            <a:ext cx="4400550" cy="26123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iro.medium.com/max/630/1*xEGUidgIh3AuY2Yhrkl4yA.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31" y="1713055"/>
            <a:ext cx="3129720" cy="19225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907877" y="3212032"/>
            <a:ext cx="5562600" cy="461665"/>
          </a:xfrm>
          <a:prstGeom prst="rect">
            <a:avLst/>
          </a:prstGeom>
          <a:noFill/>
        </p:spPr>
        <p:txBody>
          <a:bodyPr wrap="square" rtlCol="0">
            <a:spAutoFit/>
          </a:bodyPr>
          <a:lstStyle/>
          <a:p>
            <a:r>
              <a:rPr lang="en-US" sz="2400" dirty="0" smtClean="0"/>
              <a:t>Huge 3D maps! (it’s original application)</a:t>
            </a:r>
            <a:endParaRPr lang="en-US" dirty="0"/>
          </a:p>
        </p:txBody>
      </p:sp>
    </p:spTree>
    <p:extLst>
      <p:ext uri="{BB962C8B-B14F-4D97-AF65-F5344CB8AC3E}">
        <p14:creationId xmlns:p14="http://schemas.microsoft.com/office/powerpoint/2010/main" val="136764985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8" name="TextBox 7"/>
          <p:cNvSpPr txBox="1"/>
          <p:nvPr/>
        </p:nvSpPr>
        <p:spPr>
          <a:xfrm>
            <a:off x="0" y="685800"/>
            <a:ext cx="9144000" cy="584775"/>
          </a:xfrm>
          <a:prstGeom prst="rect">
            <a:avLst/>
          </a:prstGeom>
          <a:solidFill>
            <a:schemeClr val="bg1"/>
          </a:solidFill>
        </p:spPr>
        <p:txBody>
          <a:bodyPr wrap="square" rtlCol="0">
            <a:spAutoFit/>
          </a:bodyPr>
          <a:lstStyle/>
          <a:p>
            <a:pPr algn="ctr"/>
            <a:r>
              <a:rPr lang="en-US" sz="3200" dirty="0" smtClean="0"/>
              <a:t>Photogrammetric Mapping  </a:t>
            </a:r>
          </a:p>
        </p:txBody>
      </p:sp>
      <p:sp>
        <p:nvSpPr>
          <p:cNvPr id="6" name="Rectangle 5"/>
          <p:cNvSpPr/>
          <p:nvPr/>
        </p:nvSpPr>
        <p:spPr>
          <a:xfrm>
            <a:off x="533398" y="1752600"/>
            <a:ext cx="8153402" cy="1200329"/>
          </a:xfrm>
          <a:prstGeom prst="rect">
            <a:avLst/>
          </a:prstGeom>
        </p:spPr>
        <p:txBody>
          <a:bodyPr wrap="square">
            <a:spAutoFit/>
          </a:bodyPr>
          <a:lstStyle/>
          <a:p>
            <a:r>
              <a:rPr lang="en-US" dirty="0"/>
              <a:t>Planimetric base </a:t>
            </a:r>
            <a:r>
              <a:rPr lang="en-US" dirty="0" smtClean="0"/>
              <a:t>maps, at </a:t>
            </a:r>
            <a:r>
              <a:rPr lang="en-US" dirty="0"/>
              <a:t>a scale of 1”=50’ </a:t>
            </a:r>
            <a:r>
              <a:rPr lang="en-US" dirty="0" smtClean="0"/>
              <a:t>were digitally </a:t>
            </a:r>
            <a:r>
              <a:rPr lang="en-US" dirty="0"/>
              <a:t>compiled from the aerial photography using softcopy stereoplotters.  Base map detail </a:t>
            </a:r>
            <a:r>
              <a:rPr lang="en-US" dirty="0" smtClean="0"/>
              <a:t>was compliant with the Arkansas Department of Transportation’s </a:t>
            </a:r>
            <a:r>
              <a:rPr lang="en-US" dirty="0"/>
              <a:t>aerial mapping </a:t>
            </a:r>
            <a:r>
              <a:rPr lang="en-US" dirty="0" smtClean="0"/>
              <a:t>feature tables and standards</a:t>
            </a:r>
          </a:p>
          <a:p>
            <a:endParaRPr lang="en-US" dirty="0"/>
          </a:p>
        </p:txBody>
      </p:sp>
      <p:pic>
        <p:nvPicPr>
          <p:cNvPr id="9" name="Picture 6" descr="mn_dnr_1.jpg"/>
          <p:cNvPicPr>
            <a:picLocks noChangeAspect="1"/>
          </p:cNvPicPr>
          <p:nvPr/>
        </p:nvPicPr>
        <p:blipFill>
          <a:blip r:embed="rId6" cstate="print"/>
          <a:srcRect l="-4710" t="34990" b="8389"/>
          <a:stretch>
            <a:fillRect/>
          </a:stretch>
        </p:blipFill>
        <p:spPr bwMode="auto">
          <a:xfrm>
            <a:off x="609599" y="3124200"/>
            <a:ext cx="7735803" cy="3285259"/>
          </a:xfrm>
          <a:prstGeom prst="rect">
            <a:avLst/>
          </a:prstGeom>
          <a:noFill/>
          <a:ln w="9525">
            <a:noFill/>
            <a:miter lim="800000"/>
            <a:headEnd/>
            <a:tailEnd/>
          </a:ln>
        </p:spPr>
      </p:pic>
    </p:spTree>
    <p:extLst>
      <p:ext uri="{BB962C8B-B14F-4D97-AF65-F5344CB8AC3E}">
        <p14:creationId xmlns:p14="http://schemas.microsoft.com/office/powerpoint/2010/main" val="3682770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8" name="TextBox 7"/>
          <p:cNvSpPr txBox="1"/>
          <p:nvPr/>
        </p:nvSpPr>
        <p:spPr>
          <a:xfrm>
            <a:off x="0" y="685800"/>
            <a:ext cx="9144000" cy="584775"/>
          </a:xfrm>
          <a:prstGeom prst="rect">
            <a:avLst/>
          </a:prstGeom>
          <a:solidFill>
            <a:schemeClr val="bg1"/>
          </a:solidFill>
        </p:spPr>
        <p:txBody>
          <a:bodyPr wrap="square" rtlCol="0">
            <a:spAutoFit/>
          </a:bodyPr>
          <a:lstStyle/>
          <a:p>
            <a:pPr algn="ctr"/>
            <a:r>
              <a:rPr lang="en-US" sz="3200" dirty="0" smtClean="0"/>
              <a:t>LiDAR Processing</a:t>
            </a:r>
          </a:p>
        </p:txBody>
      </p:sp>
      <p:sp>
        <p:nvSpPr>
          <p:cNvPr id="6" name="Rectangle 5"/>
          <p:cNvSpPr/>
          <p:nvPr/>
        </p:nvSpPr>
        <p:spPr>
          <a:xfrm>
            <a:off x="152399" y="1270575"/>
            <a:ext cx="8805546" cy="3139321"/>
          </a:xfrm>
          <a:prstGeom prst="rect">
            <a:avLst/>
          </a:prstGeom>
        </p:spPr>
        <p:txBody>
          <a:bodyPr wrap="square">
            <a:spAutoFit/>
          </a:bodyPr>
          <a:lstStyle/>
          <a:p>
            <a:pPr marL="738188" indent="-285750">
              <a:buFont typeface="Arial" panose="020B0604020202020204" pitchFamily="34" charset="0"/>
              <a:buChar char="•"/>
            </a:pPr>
            <a:r>
              <a:rPr lang="en-US" dirty="0" smtClean="0"/>
              <a:t>LiDAR data were processed and calibrated to project datum.  The LiDAR solution was verified to the project ground control</a:t>
            </a:r>
          </a:p>
          <a:p>
            <a:pPr marL="738188" indent="-285750">
              <a:buFont typeface="Arial" panose="020B0604020202020204" pitchFamily="34" charset="0"/>
              <a:buChar char="•"/>
            </a:pPr>
            <a:r>
              <a:rPr lang="en-US" dirty="0" smtClean="0"/>
              <a:t>The </a:t>
            </a:r>
            <a:r>
              <a:rPr lang="en-US" dirty="0"/>
              <a:t>LiDAR data </a:t>
            </a:r>
            <a:r>
              <a:rPr lang="en-US" dirty="0" smtClean="0"/>
              <a:t>were classified to </a:t>
            </a:r>
            <a:r>
              <a:rPr lang="en-US" dirty="0"/>
              <a:t>determine the Bare Earth Model (BEM</a:t>
            </a:r>
            <a:r>
              <a:rPr lang="en-US" dirty="0" smtClean="0"/>
              <a:t>)</a:t>
            </a:r>
          </a:p>
          <a:p>
            <a:pPr marL="738188" indent="-285750">
              <a:buFont typeface="Arial" panose="020B0604020202020204" pitchFamily="34" charset="0"/>
              <a:buChar char="•"/>
            </a:pPr>
            <a:r>
              <a:rPr lang="en-US" dirty="0" smtClean="0"/>
              <a:t>Quantum Spatial perform a model key point analysis of the LiDAR data set, a process that reduces the density points in the data set while maintaining data integrity. </a:t>
            </a:r>
          </a:p>
          <a:p>
            <a:pPr marL="738188" indent="-285750">
              <a:buFont typeface="Arial" panose="020B0604020202020204" pitchFamily="34" charset="0"/>
              <a:buChar char="•"/>
            </a:pPr>
            <a:r>
              <a:rPr lang="en-US" dirty="0" smtClean="0"/>
              <a:t>Quantum Spatial collected break-line </a:t>
            </a:r>
            <a:r>
              <a:rPr lang="en-US" dirty="0"/>
              <a:t>data </a:t>
            </a:r>
            <a:r>
              <a:rPr lang="en-US" dirty="0" smtClean="0"/>
              <a:t>for </a:t>
            </a:r>
            <a:r>
              <a:rPr lang="en-US" dirty="0"/>
              <a:t>the roadway centerline, road edges, top and toes of </a:t>
            </a:r>
            <a:r>
              <a:rPr lang="en-US" dirty="0" smtClean="0"/>
              <a:t>drainage </a:t>
            </a:r>
            <a:r>
              <a:rPr lang="en-US" dirty="0"/>
              <a:t>as required to properly define the terrain surface. </a:t>
            </a:r>
            <a:r>
              <a:rPr lang="en-US" dirty="0" smtClean="0"/>
              <a:t> Break-line data were collected from the stereo photography</a:t>
            </a:r>
          </a:p>
          <a:p>
            <a:pPr marL="738188" indent="-285750">
              <a:buFont typeface="Arial" panose="020B0604020202020204" pitchFamily="34" charset="0"/>
              <a:buChar char="•"/>
            </a:pPr>
            <a:r>
              <a:rPr lang="en-US" dirty="0" smtClean="0"/>
              <a:t>Break-line data were draped over the LiDAR BEM for elevation assignment</a:t>
            </a:r>
          </a:p>
          <a:p>
            <a:pPr marL="452438"/>
            <a:endParaRPr lang="en-US" dirty="0" smtClean="0"/>
          </a:p>
          <a:p>
            <a:endParaRPr lang="en-US" dirty="0"/>
          </a:p>
        </p:txBody>
      </p:sp>
      <p:sp>
        <p:nvSpPr>
          <p:cNvPr id="7" name="TextBox 6"/>
          <p:cNvSpPr txBox="1"/>
          <p:nvPr/>
        </p:nvSpPr>
        <p:spPr>
          <a:xfrm>
            <a:off x="185285" y="4217599"/>
            <a:ext cx="4648201" cy="2308324"/>
          </a:xfrm>
          <a:prstGeom prst="rect">
            <a:avLst/>
          </a:prstGeom>
          <a:noFill/>
        </p:spPr>
        <p:txBody>
          <a:bodyPr wrap="square" rtlCol="0">
            <a:spAutoFit/>
          </a:bodyPr>
          <a:lstStyle/>
          <a:p>
            <a:r>
              <a:rPr lang="en-US" dirty="0" smtClean="0"/>
              <a:t>Please note that bridge surfaces are not a part of the terrain surface.  During the LiDAR processing, bridge surface data were moved to a bridge surface file.  Bridge edge feature data, collected in the planimetric mapping  and draping process are also moved to the bridge surface files and used as break lines for the bridge surfaces.</a:t>
            </a:r>
            <a:endParaRPr lang="en-US"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962399"/>
            <a:ext cx="4191000" cy="2818725"/>
          </a:xfrm>
          <a:prstGeom prst="rect">
            <a:avLst/>
          </a:prstGeom>
        </p:spPr>
      </p:pic>
    </p:spTree>
    <p:extLst>
      <p:ext uri="{BB962C8B-B14F-4D97-AF65-F5344CB8AC3E}">
        <p14:creationId xmlns:p14="http://schemas.microsoft.com/office/powerpoint/2010/main" val="890485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8" name="TextBox 7"/>
          <p:cNvSpPr txBox="1"/>
          <p:nvPr/>
        </p:nvSpPr>
        <p:spPr>
          <a:xfrm>
            <a:off x="0" y="685800"/>
            <a:ext cx="9144000" cy="584775"/>
          </a:xfrm>
          <a:prstGeom prst="rect">
            <a:avLst/>
          </a:prstGeom>
          <a:solidFill>
            <a:schemeClr val="bg1"/>
          </a:solidFill>
        </p:spPr>
        <p:txBody>
          <a:bodyPr wrap="square" rtlCol="0">
            <a:spAutoFit/>
          </a:bodyPr>
          <a:lstStyle/>
          <a:p>
            <a:pPr algn="ctr"/>
            <a:r>
              <a:rPr lang="en-US" sz="3200" dirty="0" smtClean="0"/>
              <a:t>LiDAR Curb Modeling</a:t>
            </a:r>
          </a:p>
        </p:txBody>
      </p:sp>
      <p:pic>
        <p:nvPicPr>
          <p:cNvPr id="9" name="Picture 2"/>
          <p:cNvPicPr>
            <a:picLocks noChangeAspect="1" noChangeArrowheads="1"/>
          </p:cNvPicPr>
          <p:nvPr/>
        </p:nvPicPr>
        <p:blipFill>
          <a:blip r:embed="rId6"/>
          <a:srcRect l="16881" t="19345" r="8678" b="15751"/>
          <a:stretch>
            <a:fillRect/>
          </a:stretch>
        </p:blipFill>
        <p:spPr bwMode="auto">
          <a:xfrm>
            <a:off x="17043" y="1270575"/>
            <a:ext cx="8369084" cy="3799710"/>
          </a:xfrm>
          <a:prstGeom prst="rect">
            <a:avLst/>
          </a:prstGeom>
          <a:noFill/>
          <a:ln w="9525">
            <a:noFill/>
            <a:miter lim="800000"/>
            <a:headEnd/>
            <a:tailEnd/>
          </a:ln>
        </p:spPr>
      </p:pic>
      <p:pic>
        <p:nvPicPr>
          <p:cNvPr id="10" name="Picture 4"/>
          <p:cNvPicPr>
            <a:picLocks noChangeAspect="1" noChangeArrowheads="1"/>
          </p:cNvPicPr>
          <p:nvPr/>
        </p:nvPicPr>
        <p:blipFill>
          <a:blip r:embed="rId7"/>
          <a:srcRect l="27412" t="21040" r="15288" b="26515"/>
          <a:stretch>
            <a:fillRect/>
          </a:stretch>
        </p:blipFill>
        <p:spPr bwMode="auto">
          <a:xfrm>
            <a:off x="3905567" y="2754717"/>
            <a:ext cx="4480560" cy="2306745"/>
          </a:xfrm>
          <a:prstGeom prst="rect">
            <a:avLst/>
          </a:prstGeom>
          <a:noFill/>
          <a:ln w="9525">
            <a:noFill/>
            <a:miter lim="800000"/>
            <a:headEnd/>
            <a:tailEnd/>
          </a:ln>
        </p:spPr>
      </p:pic>
      <p:sp>
        <p:nvSpPr>
          <p:cNvPr id="7" name="TextBox 6"/>
          <p:cNvSpPr txBox="1"/>
          <p:nvPr/>
        </p:nvSpPr>
        <p:spPr>
          <a:xfrm>
            <a:off x="17043" y="5257800"/>
            <a:ext cx="9144000" cy="2031325"/>
          </a:xfrm>
          <a:prstGeom prst="rect">
            <a:avLst/>
          </a:prstGeom>
          <a:noFill/>
        </p:spPr>
        <p:txBody>
          <a:bodyPr wrap="square" rtlCol="0">
            <a:spAutoFit/>
          </a:bodyPr>
          <a:lstStyle/>
          <a:p>
            <a:pPr marL="738188" indent="-285750">
              <a:buFont typeface="Arial" panose="020B0604020202020204" pitchFamily="34" charset="0"/>
              <a:buChar char="•"/>
            </a:pPr>
            <a:r>
              <a:rPr lang="en-US" dirty="0" smtClean="0"/>
              <a:t>Gutter, Top and Back of Curb breaklines were developed from the LiDAR BEM</a:t>
            </a:r>
          </a:p>
          <a:p>
            <a:pPr marL="738188" indent="-285750">
              <a:buFont typeface="Arial" panose="020B0604020202020204" pitchFamily="34" charset="0"/>
              <a:buChar char="•"/>
            </a:pPr>
            <a:r>
              <a:rPr lang="en-US" dirty="0" smtClean="0"/>
              <a:t>Break-line data and curb break line data </a:t>
            </a:r>
            <a:r>
              <a:rPr lang="en-US" dirty="0"/>
              <a:t>were merged with the LiDAR BEM to create a digital terrain model (DTM) of the project surface.   </a:t>
            </a:r>
          </a:p>
          <a:p>
            <a:pPr marL="738188" indent="-285750">
              <a:buFont typeface="Arial" panose="020B0604020202020204" pitchFamily="34" charset="0"/>
              <a:buChar char="•"/>
            </a:pPr>
            <a:r>
              <a:rPr lang="en-US" dirty="0"/>
              <a:t>From the DTM data, a triangular irregular network (TIN) </a:t>
            </a:r>
            <a:r>
              <a:rPr lang="en-US" dirty="0" smtClean="0"/>
              <a:t>was </a:t>
            </a:r>
            <a:r>
              <a:rPr lang="en-US" dirty="0"/>
              <a:t>constructed and used to determine contours at 1’ intervals.</a:t>
            </a:r>
          </a:p>
          <a:p>
            <a:r>
              <a:rPr lang="en-US" dirty="0"/>
              <a:t>  </a:t>
            </a:r>
          </a:p>
          <a:p>
            <a:endParaRPr lang="en-US" dirty="0"/>
          </a:p>
        </p:txBody>
      </p:sp>
    </p:spTree>
    <p:extLst>
      <p:ext uri="{BB962C8B-B14F-4D97-AF65-F5344CB8AC3E}">
        <p14:creationId xmlns:p14="http://schemas.microsoft.com/office/powerpoint/2010/main" val="958439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85800"/>
            <a:ext cx="9144000" cy="584775"/>
          </a:xfrm>
          <a:prstGeom prst="rect">
            <a:avLst/>
          </a:prstGeom>
          <a:solidFill>
            <a:schemeClr val="bg1"/>
          </a:solidFill>
        </p:spPr>
        <p:txBody>
          <a:bodyPr wrap="square" rtlCol="0">
            <a:spAutoFit/>
          </a:bodyPr>
          <a:lstStyle/>
          <a:p>
            <a:pPr algn="ctr"/>
            <a:r>
              <a:rPr lang="en-US" sz="3200" dirty="0" smtClean="0"/>
              <a:t>Orthophoto Development</a:t>
            </a:r>
          </a:p>
        </p:txBody>
      </p:sp>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7" name="TextBox 6"/>
          <p:cNvSpPr txBox="1"/>
          <p:nvPr/>
        </p:nvSpPr>
        <p:spPr>
          <a:xfrm>
            <a:off x="457199" y="1524000"/>
            <a:ext cx="7928927" cy="4247317"/>
          </a:xfrm>
          <a:prstGeom prst="rect">
            <a:avLst/>
          </a:prstGeom>
          <a:noFill/>
        </p:spPr>
        <p:txBody>
          <a:bodyPr wrap="square" rtlCol="0">
            <a:spAutoFit/>
          </a:bodyPr>
          <a:lstStyle/>
          <a:p>
            <a:pPr marL="285750" indent="-285750">
              <a:buFont typeface="Arial" panose="020B0604020202020204" pitchFamily="34" charset="0"/>
              <a:buChar char="•"/>
            </a:pPr>
            <a:r>
              <a:rPr lang="en-US" dirty="0"/>
              <a:t>Quantum Spatial oriented the raw digital imagery in </a:t>
            </a:r>
            <a:r>
              <a:rPr lang="en-US" dirty="0" smtClean="0"/>
              <a:t>blocks, then used the </a:t>
            </a:r>
            <a:r>
              <a:rPr lang="en-US" dirty="0"/>
              <a:t>results of </a:t>
            </a:r>
            <a:r>
              <a:rPr lang="en-US" dirty="0" smtClean="0"/>
              <a:t>camera orientation parameters (omega, kappa and phi, X,Y and Z from AT) and a bare earth model (BEM) from the LIDAR data to perform an orthophoto rectification of each individual frame of the project photography. </a:t>
            </a:r>
            <a:endParaRPr lang="en-US" dirty="0"/>
          </a:p>
          <a:p>
            <a:pPr marL="285750" indent="-285750">
              <a:buFont typeface="Arial" panose="020B0604020202020204" pitchFamily="34" charset="0"/>
              <a:buChar char="•"/>
            </a:pPr>
            <a:r>
              <a:rPr lang="en-US" dirty="0" smtClean="0"/>
              <a:t>The rectifications were performed using a transformation </a:t>
            </a:r>
            <a:r>
              <a:rPr lang="en-US" dirty="0"/>
              <a:t>algorithm </a:t>
            </a:r>
            <a:r>
              <a:rPr lang="en-US" dirty="0" smtClean="0"/>
              <a:t>to </a:t>
            </a:r>
            <a:r>
              <a:rPr lang="en-US" dirty="0"/>
              <a:t>convert every pixel in the image from a sample/line location to </a:t>
            </a:r>
            <a:r>
              <a:rPr lang="en-US" dirty="0" smtClean="0"/>
              <a:t>an </a:t>
            </a:r>
            <a:r>
              <a:rPr lang="en-US" dirty="0"/>
              <a:t>X, Y true ground location, based on the appropriate project coordinate system. </a:t>
            </a:r>
          </a:p>
          <a:p>
            <a:pPr marL="285750" indent="-285750">
              <a:buFont typeface="Arial" panose="020B0604020202020204" pitchFamily="34" charset="0"/>
              <a:buChar char="•"/>
            </a:pPr>
            <a:r>
              <a:rPr lang="en-US" dirty="0" smtClean="0"/>
              <a:t>The generated orthoimage frames were visually checked for accuracy and fidelity  by comparing selected check points that are visible on the image to their true X and Y coordinate locations.</a:t>
            </a:r>
          </a:p>
          <a:p>
            <a:pPr marL="285750" indent="-285750">
              <a:buFont typeface="Arial" panose="020B0604020202020204" pitchFamily="34" charset="0"/>
              <a:buChar char="•"/>
            </a:pPr>
            <a:r>
              <a:rPr lang="en-US" dirty="0" smtClean="0"/>
              <a:t>A mosaic of the orthoimage frames were performed, which included semi automatic and manual seamline generation. </a:t>
            </a:r>
          </a:p>
          <a:p>
            <a:pPr marL="285750" indent="-285750">
              <a:buFont typeface="Arial" panose="020B0604020202020204" pitchFamily="34" charset="0"/>
              <a:buChar char="•"/>
            </a:pPr>
            <a:r>
              <a:rPr lang="en-US" dirty="0" smtClean="0"/>
              <a:t>Orthophoto mosaic data were tiled and then delivered with a 0.25’ (3”) pixel size in TIFF and MrSID formats</a:t>
            </a:r>
          </a:p>
          <a:p>
            <a:endParaRPr lang="en-US" dirty="0"/>
          </a:p>
        </p:txBody>
      </p:sp>
      <p:grpSp>
        <p:nvGrpSpPr>
          <p:cNvPr id="9" name="Group 8"/>
          <p:cNvGrpSpPr/>
          <p:nvPr/>
        </p:nvGrpSpPr>
        <p:grpSpPr>
          <a:xfrm>
            <a:off x="762000" y="5486400"/>
            <a:ext cx="7162800" cy="1704975"/>
            <a:chOff x="0" y="0"/>
            <a:chExt cx="5943600" cy="1704975"/>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943600" cy="1371600"/>
            </a:xfrm>
            <a:prstGeom prst="rect">
              <a:avLst/>
            </a:prstGeom>
          </p:spPr>
        </p:pic>
        <p:sp>
          <p:nvSpPr>
            <p:cNvPr id="11" name="Text Box 926"/>
            <p:cNvSpPr txBox="1"/>
            <p:nvPr/>
          </p:nvSpPr>
          <p:spPr>
            <a:xfrm>
              <a:off x="47625" y="1457325"/>
              <a:ext cx="5851525" cy="2476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90000"/>
                </a:lnSpc>
                <a:spcBef>
                  <a:spcPts val="0"/>
                </a:spcBef>
                <a:spcAft>
                  <a:spcPts val="0"/>
                </a:spcAft>
              </a:pPr>
              <a:r>
                <a:rPr lang="en-US" sz="1000" i="1">
                  <a:effectLst/>
                  <a:latin typeface="Calibri"/>
                  <a:ea typeface="Times New Roman"/>
                  <a:cs typeface="Calibri"/>
                </a:rPr>
                <a:t>Orthoimagery Process</a:t>
              </a:r>
              <a:endParaRPr lang="en-US" sz="1200">
                <a:effectLst/>
                <a:latin typeface="Times New Roman"/>
                <a:ea typeface="Times New Roman"/>
              </a:endParaRPr>
            </a:p>
          </p:txBody>
        </p:sp>
      </p:grpSp>
    </p:spTree>
    <p:extLst>
      <p:ext uri="{BB962C8B-B14F-4D97-AF65-F5344CB8AC3E}">
        <p14:creationId xmlns:p14="http://schemas.microsoft.com/office/powerpoint/2010/main" val="3986553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365475"/>
            <a:ext cx="8382000" cy="165735"/>
          </a:xfrm>
          <a:prstGeom prst="rect">
            <a:avLst/>
          </a:prstGeom>
          <a:gradFill>
            <a:gsLst>
              <a:gs pos="27000">
                <a:srgbClr val="00AEEF"/>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8910"/>
            <a:ext cx="1143635" cy="167640"/>
          </a:xfrm>
          <a:prstGeom prst="rect">
            <a:avLst/>
          </a:prstGeom>
          <a:noFill/>
          <a:ln>
            <a:noFill/>
          </a:ln>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4310" y="183515"/>
            <a:ext cx="1143635" cy="131445"/>
          </a:xfrm>
          <a:prstGeom prst="rect">
            <a:avLst/>
          </a:prstGeom>
          <a:noFill/>
          <a:ln>
            <a:noFill/>
          </a:ln>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52399" y="91789"/>
            <a:ext cx="761999" cy="713105"/>
          </a:xfrm>
          <a:prstGeom prst="rect">
            <a:avLst/>
          </a:prstGeom>
        </p:spPr>
      </p:pic>
      <p:sp>
        <p:nvSpPr>
          <p:cNvPr id="6" name="TextBox 5"/>
          <p:cNvSpPr txBox="1"/>
          <p:nvPr/>
        </p:nvSpPr>
        <p:spPr>
          <a:xfrm>
            <a:off x="533398" y="1143000"/>
            <a:ext cx="8153402" cy="4462760"/>
          </a:xfrm>
          <a:prstGeom prst="rect">
            <a:avLst/>
          </a:prstGeom>
          <a:noFill/>
        </p:spPr>
        <p:txBody>
          <a:bodyPr wrap="square" rtlCol="0">
            <a:spAutoFit/>
          </a:bodyPr>
          <a:lstStyle/>
          <a:p>
            <a:pPr algn="ctr"/>
            <a:r>
              <a:rPr lang="en-US" sz="3200" dirty="0" smtClean="0"/>
              <a:t>Deliverables</a:t>
            </a:r>
            <a:endParaRPr lang="en-US" sz="3200" dirty="0"/>
          </a:p>
          <a:p>
            <a:pPr lvl="0"/>
            <a:endParaRPr lang="en-US" dirty="0" smtClean="0"/>
          </a:p>
          <a:p>
            <a:r>
              <a:rPr lang="en-US" b="1" dirty="0"/>
              <a:t>Mapping Corridor</a:t>
            </a:r>
          </a:p>
          <a:p>
            <a:pPr marL="285750" lvl="0" indent="-285750">
              <a:buFont typeface="Arial" panose="020B0604020202020204" pitchFamily="34" charset="0"/>
              <a:buChar char="•"/>
            </a:pPr>
            <a:r>
              <a:rPr lang="x-none"/>
              <a:t>All return LiDAR point file in LAS format</a:t>
            </a:r>
            <a:endParaRPr lang="en-US" dirty="0"/>
          </a:p>
          <a:p>
            <a:pPr marL="285750" lvl="0" indent="-285750">
              <a:buFont typeface="Arial" panose="020B0604020202020204" pitchFamily="34" charset="0"/>
              <a:buChar char="•"/>
            </a:pPr>
            <a:r>
              <a:rPr lang="x-none"/>
              <a:t>Planimetric mapping </a:t>
            </a:r>
            <a:r>
              <a:rPr lang="en-US" dirty="0"/>
              <a:t>for output at a horizontal scale of 1”=50’ </a:t>
            </a:r>
            <a:r>
              <a:rPr lang="x-none"/>
              <a:t>in 2D MicroStation format</a:t>
            </a:r>
            <a:r>
              <a:rPr lang="en-US" dirty="0"/>
              <a:t> file</a:t>
            </a:r>
          </a:p>
          <a:p>
            <a:pPr marL="285750" lvl="0" indent="-285750">
              <a:buFont typeface="Arial" panose="020B0604020202020204" pitchFamily="34" charset="0"/>
              <a:buChar char="•"/>
            </a:pPr>
            <a:r>
              <a:rPr lang="en-US" dirty="0"/>
              <a:t>LiDAR DTM data and contours at 1’ intervals in 3D MicroStation format</a:t>
            </a:r>
          </a:p>
          <a:p>
            <a:pPr marL="285750" lvl="0" indent="-285750">
              <a:buFont typeface="Arial" panose="020B0604020202020204" pitchFamily="34" charset="0"/>
              <a:buChar char="•"/>
            </a:pPr>
            <a:r>
              <a:rPr lang="x-none"/>
              <a:t>TIN data in </a:t>
            </a:r>
            <a:r>
              <a:rPr lang="en-US" dirty="0"/>
              <a:t>InRoads format file</a:t>
            </a:r>
          </a:p>
          <a:p>
            <a:pPr marL="285750" lvl="0" indent="-285750">
              <a:buFont typeface="Arial" panose="020B0604020202020204" pitchFamily="34" charset="0"/>
              <a:buChar char="•"/>
            </a:pPr>
            <a:r>
              <a:rPr lang="en-US" dirty="0"/>
              <a:t>Digital orthophotos in TIF and MrSID format </a:t>
            </a:r>
            <a:r>
              <a:rPr lang="en-US" dirty="0" smtClean="0"/>
              <a:t>files</a:t>
            </a:r>
          </a:p>
          <a:p>
            <a:pPr lvl="0"/>
            <a:endParaRPr lang="en-US" dirty="0"/>
          </a:p>
          <a:p>
            <a:r>
              <a:rPr lang="en-US" b="1" dirty="0"/>
              <a:t>Bridge Surfaces</a:t>
            </a:r>
          </a:p>
          <a:p>
            <a:pPr marL="285750" lvl="0" indent="-285750">
              <a:buFont typeface="Arial" panose="020B0604020202020204" pitchFamily="34" charset="0"/>
              <a:buChar char="•"/>
            </a:pPr>
            <a:r>
              <a:rPr lang="x-none"/>
              <a:t>Bridge surface DTM in 3D MicroStation </a:t>
            </a:r>
            <a:r>
              <a:rPr lang="en-US" dirty="0"/>
              <a:t>format file</a:t>
            </a:r>
          </a:p>
          <a:p>
            <a:pPr marL="285750" lvl="0" indent="-285750">
              <a:buFont typeface="Arial" panose="020B0604020202020204" pitchFamily="34" charset="0"/>
              <a:buChar char="•"/>
            </a:pPr>
            <a:r>
              <a:rPr lang="x-none"/>
              <a:t>Bridge surface TIN data in 3D MicroStation </a:t>
            </a:r>
            <a:r>
              <a:rPr lang="en-US" dirty="0"/>
              <a:t>format file</a:t>
            </a:r>
          </a:p>
          <a:p>
            <a:pPr lvl="0"/>
            <a:endParaRPr lang="en-US" dirty="0" smtClean="0"/>
          </a:p>
          <a:p>
            <a:endParaRPr lang="en-US" dirty="0"/>
          </a:p>
        </p:txBody>
      </p:sp>
    </p:spTree>
    <p:extLst>
      <p:ext uri="{BB962C8B-B14F-4D97-AF65-F5344CB8AC3E}">
        <p14:creationId xmlns:p14="http://schemas.microsoft.com/office/powerpoint/2010/main" val="1436649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2013143" y="177963"/>
            <a:ext cx="4864473" cy="400110"/>
          </a:xfrm>
          <a:prstGeom prst="rect">
            <a:avLst/>
          </a:prstGeom>
        </p:spPr>
        <p:txBody>
          <a:bodyPr wrap="none">
            <a:spAutoFit/>
          </a:bodyPr>
          <a:lstStyle/>
          <a:p>
            <a:pPr algn="ctr">
              <a:spcBef>
                <a:spcPct val="0"/>
              </a:spcBef>
              <a:defRPr/>
            </a:pPr>
            <a:r>
              <a:rPr lang="en-US" sz="2000" b="1" dirty="0" smtClean="0">
                <a:solidFill>
                  <a:prstClr val="white"/>
                </a:solidFill>
                <a:latin typeface="Arial Narrow" pitchFamily="34" charset="0"/>
              </a:rPr>
              <a:t>Job 040748, Hwy. 22 – I-40 (Arkansas River) (S)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2618" y="698886"/>
            <a:ext cx="4783282" cy="6190129"/>
          </a:xfrm>
          <a:prstGeom prst="rect">
            <a:avLst/>
          </a:prstGeom>
        </p:spPr>
      </p:pic>
      <p:sp>
        <p:nvSpPr>
          <p:cNvPr id="12" name="TextBox 11"/>
          <p:cNvSpPr txBox="1"/>
          <p:nvPr/>
        </p:nvSpPr>
        <p:spPr>
          <a:xfrm>
            <a:off x="152400" y="990600"/>
            <a:ext cx="417021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Included in 2016-2019 STIP for PE and ROW purchase</a:t>
            </a:r>
          </a:p>
          <a:p>
            <a:pPr marL="285750" indent="-285750">
              <a:buFont typeface="Arial" panose="020B0604020202020204" pitchFamily="34" charset="0"/>
              <a:buChar char="•"/>
            </a:pPr>
            <a:r>
              <a:rPr lang="en-US" dirty="0" smtClean="0"/>
              <a:t>Original line selected in 1997 EIS</a:t>
            </a:r>
          </a:p>
          <a:p>
            <a:pPr marL="285750" indent="-285750">
              <a:buFont typeface="Arial" panose="020B0604020202020204" pitchFamily="34" charset="0"/>
              <a:buChar char="•"/>
            </a:pPr>
            <a:r>
              <a:rPr lang="en-US" dirty="0" smtClean="0"/>
              <a:t>13.56 miles, includes bridge over Arkansas River</a:t>
            </a:r>
          </a:p>
          <a:p>
            <a:endParaRPr lang="en-US" dirty="0"/>
          </a:p>
          <a:p>
            <a:endParaRPr lang="en-US" dirty="0"/>
          </a:p>
        </p:txBody>
      </p:sp>
    </p:spTree>
    <p:extLst>
      <p:ext uri="{BB962C8B-B14F-4D97-AF65-F5344CB8AC3E}">
        <p14:creationId xmlns:p14="http://schemas.microsoft.com/office/powerpoint/2010/main" val="163103330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Rectangle 3"/>
          <p:cNvSpPr txBox="1">
            <a:spLocks noChangeArrowheads="1"/>
          </p:cNvSpPr>
          <p:nvPr/>
        </p:nvSpPr>
        <p:spPr>
          <a:xfrm>
            <a:off x="132036" y="1073675"/>
            <a:ext cx="8610601" cy="5384800"/>
          </a:xfrm>
          <a:prstGeom prst="rect">
            <a:avLst/>
          </a:prstGeom>
          <a:noFill/>
          <a:ln w="12700">
            <a:noFill/>
          </a:ln>
        </p:spPr>
        <p:txBody>
          <a:bodyPr/>
          <a:lstStyle>
            <a:defPPr>
              <a:defRPr lang="en-US"/>
            </a:defPPr>
            <a:lvl1pPr indent="0" eaLnBrk="0" fontAlgn="base" hangingPunct="0">
              <a:spcBef>
                <a:spcPts val="0"/>
              </a:spcBef>
              <a:spcAft>
                <a:spcPct val="0"/>
              </a:spcAft>
              <a:buNone/>
              <a:defRPr sz="4000" b="1" i="1">
                <a:latin typeface="Arial Narrow" panose="020B0606020202030204" pitchFamily="34" charset="0"/>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1"/>
            <a:r>
              <a:rPr lang="en-US" sz="2400" dirty="0" smtClean="0"/>
              <a:t>Constrained timeline</a:t>
            </a:r>
          </a:p>
          <a:p>
            <a:pPr lvl="1"/>
            <a:r>
              <a:rPr lang="en-US" sz="2400" dirty="0" smtClean="0"/>
              <a:t>New location</a:t>
            </a:r>
          </a:p>
          <a:p>
            <a:pPr lvl="1"/>
            <a:r>
              <a:rPr lang="en-US" sz="2400" dirty="0" smtClean="0"/>
              <a:t>Dense vegetation</a:t>
            </a:r>
          </a:p>
          <a:p>
            <a:pPr lvl="1"/>
            <a:r>
              <a:rPr lang="en-US" sz="2400" dirty="0" smtClean="0"/>
              <a:t>Length</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3491405" y="170601"/>
            <a:ext cx="1891865" cy="369332"/>
          </a:xfrm>
          <a:prstGeom prst="rect">
            <a:avLst/>
          </a:prstGeom>
        </p:spPr>
        <p:txBody>
          <a:bodyPr wrap="none">
            <a:spAutoFit/>
          </a:bodyPr>
          <a:lstStyle/>
          <a:p>
            <a:pPr algn="ctr">
              <a:spcBef>
                <a:spcPct val="0"/>
              </a:spcBef>
              <a:defRPr/>
            </a:pPr>
            <a:r>
              <a:rPr lang="en-US" b="1" dirty="0" smtClean="0">
                <a:solidFill>
                  <a:prstClr val="white"/>
                </a:solidFill>
                <a:latin typeface="Arial Narrow" pitchFamily="34" charset="0"/>
              </a:rPr>
              <a:t>Project Challenges</a:t>
            </a:r>
            <a:endParaRPr lang="en-US" b="1" dirty="0">
              <a:solidFill>
                <a:prstClr val="white"/>
              </a:solidFill>
              <a:latin typeface="Arial Narrow"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8751" y="710209"/>
            <a:ext cx="5306674" cy="6111732"/>
          </a:xfrm>
          <a:prstGeom prst="rect">
            <a:avLst/>
          </a:prstGeom>
        </p:spPr>
      </p:pic>
    </p:spTree>
    <p:extLst>
      <p:ext uri="{BB962C8B-B14F-4D97-AF65-F5344CB8AC3E}">
        <p14:creationId xmlns:p14="http://schemas.microsoft.com/office/powerpoint/2010/main" val="252010098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Rectangle 3"/>
          <p:cNvSpPr txBox="1">
            <a:spLocks noChangeArrowheads="1"/>
          </p:cNvSpPr>
          <p:nvPr/>
        </p:nvSpPr>
        <p:spPr>
          <a:xfrm>
            <a:off x="381000" y="825499"/>
            <a:ext cx="8610601" cy="5384800"/>
          </a:xfrm>
          <a:prstGeom prst="rect">
            <a:avLst/>
          </a:prstGeom>
          <a:noFill/>
          <a:ln w="12700">
            <a:noFill/>
          </a:ln>
        </p:spPr>
        <p:txBody>
          <a:bodyPr/>
          <a:lstStyle>
            <a:defPPr>
              <a:defRPr lang="en-US"/>
            </a:defPPr>
            <a:lvl1pPr indent="0" eaLnBrk="0" fontAlgn="base" hangingPunct="0">
              <a:spcBef>
                <a:spcPts val="0"/>
              </a:spcBef>
              <a:spcAft>
                <a:spcPct val="0"/>
              </a:spcAft>
              <a:buNone/>
              <a:defRPr sz="4000" b="1" i="1">
                <a:latin typeface="Arial Narrow" panose="020B0606020202030204" pitchFamily="34" charset="0"/>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marL="457200" lvl="1" indent="0">
              <a:buNone/>
            </a:pPr>
            <a:r>
              <a:rPr lang="en-US" sz="2400" dirty="0" smtClean="0"/>
              <a:t>Photogrammetric mapping</a:t>
            </a:r>
          </a:p>
          <a:p>
            <a:pPr lvl="1"/>
            <a:r>
              <a:rPr lang="en-US" sz="2400" dirty="0" smtClean="0"/>
              <a:t>Very efficient for mapping large projects</a:t>
            </a:r>
          </a:p>
          <a:p>
            <a:pPr marL="457200" lvl="1" indent="0">
              <a:buNone/>
            </a:pPr>
            <a:r>
              <a:rPr lang="en-US" sz="2400" dirty="0" smtClean="0"/>
              <a:t>But….</a:t>
            </a:r>
          </a:p>
          <a:p>
            <a:pPr lvl="1"/>
            <a:r>
              <a:rPr lang="en-US" sz="2400" dirty="0" smtClean="0"/>
              <a:t>Requires four to six months for feature extraction</a:t>
            </a:r>
          </a:p>
          <a:p>
            <a:pPr lvl="1"/>
            <a:r>
              <a:rPr lang="en-US" sz="2400" dirty="0" smtClean="0"/>
              <a:t>Often still areas that require field surveys</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2700071" y="170601"/>
            <a:ext cx="3474541" cy="369332"/>
          </a:xfrm>
          <a:prstGeom prst="rect">
            <a:avLst/>
          </a:prstGeom>
        </p:spPr>
        <p:txBody>
          <a:bodyPr wrap="none">
            <a:spAutoFit/>
          </a:bodyPr>
          <a:lstStyle/>
          <a:p>
            <a:pPr algn="ctr">
              <a:spcBef>
                <a:spcPct val="0"/>
              </a:spcBef>
              <a:defRPr/>
            </a:pPr>
            <a:r>
              <a:rPr lang="en-US" b="1" dirty="0" smtClean="0">
                <a:solidFill>
                  <a:prstClr val="white"/>
                </a:solidFill>
                <a:latin typeface="Arial Narrow" pitchFamily="34" charset="0"/>
              </a:rPr>
              <a:t>Typical Project Timeline for Mapping</a:t>
            </a:r>
            <a:endParaRPr lang="en-US" b="1" dirty="0">
              <a:solidFill>
                <a:prstClr val="white"/>
              </a:solidFill>
              <a:latin typeface="Arial Narrow" pitchFamily="34" charset="0"/>
            </a:endParaRPr>
          </a:p>
        </p:txBody>
      </p:sp>
      <p:pic>
        <p:nvPicPr>
          <p:cNvPr id="3" name="Picture 2"/>
          <p:cNvPicPr>
            <a:picLocks noChangeAspect="1"/>
          </p:cNvPicPr>
          <p:nvPr/>
        </p:nvPicPr>
        <p:blipFill>
          <a:blip r:embed="rId5"/>
          <a:stretch>
            <a:fillRect/>
          </a:stretch>
        </p:blipFill>
        <p:spPr>
          <a:xfrm>
            <a:off x="9525" y="3048000"/>
            <a:ext cx="3143250" cy="2705100"/>
          </a:xfrm>
          <a:prstGeom prst="rect">
            <a:avLst/>
          </a:prstGeom>
        </p:spPr>
      </p:pic>
      <p:pic>
        <p:nvPicPr>
          <p:cNvPr id="6" name="Picture 5"/>
          <p:cNvPicPr>
            <a:picLocks noChangeAspect="1"/>
          </p:cNvPicPr>
          <p:nvPr/>
        </p:nvPicPr>
        <p:blipFill>
          <a:blip r:embed="rId6"/>
          <a:stretch>
            <a:fillRect/>
          </a:stretch>
        </p:blipFill>
        <p:spPr>
          <a:xfrm>
            <a:off x="2924175" y="3670300"/>
            <a:ext cx="3295650" cy="2714625"/>
          </a:xfrm>
          <a:prstGeom prst="rect">
            <a:avLst/>
          </a:prstGeom>
        </p:spPr>
      </p:pic>
      <p:pic>
        <p:nvPicPr>
          <p:cNvPr id="10" name="Picture 9"/>
          <p:cNvPicPr>
            <a:picLocks noChangeAspect="1"/>
          </p:cNvPicPr>
          <p:nvPr/>
        </p:nvPicPr>
        <p:blipFill>
          <a:blip r:embed="rId7"/>
          <a:stretch>
            <a:fillRect/>
          </a:stretch>
        </p:blipFill>
        <p:spPr>
          <a:xfrm>
            <a:off x="5924550" y="2971800"/>
            <a:ext cx="3219450" cy="2609850"/>
          </a:xfrm>
          <a:prstGeom prst="rect">
            <a:avLst/>
          </a:prstGeom>
        </p:spPr>
      </p:pic>
      <p:sp>
        <p:nvSpPr>
          <p:cNvPr id="11" name="TextBox 10"/>
          <p:cNvSpPr txBox="1"/>
          <p:nvPr/>
        </p:nvSpPr>
        <p:spPr>
          <a:xfrm>
            <a:off x="706756" y="5816084"/>
            <a:ext cx="1979966" cy="369332"/>
          </a:xfrm>
          <a:prstGeom prst="rect">
            <a:avLst/>
          </a:prstGeom>
          <a:noFill/>
        </p:spPr>
        <p:txBody>
          <a:bodyPr wrap="none" rtlCol="0">
            <a:spAutoFit/>
          </a:bodyPr>
          <a:lstStyle/>
          <a:p>
            <a:r>
              <a:rPr lang="en-US" dirty="0" smtClean="0"/>
              <a:t>Aerial Photography</a:t>
            </a:r>
            <a:endParaRPr lang="en-US" dirty="0"/>
          </a:p>
        </p:txBody>
      </p:sp>
      <p:sp>
        <p:nvSpPr>
          <p:cNvPr id="12" name="TextBox 11"/>
          <p:cNvSpPr txBox="1"/>
          <p:nvPr/>
        </p:nvSpPr>
        <p:spPr>
          <a:xfrm>
            <a:off x="3517929" y="6384925"/>
            <a:ext cx="2108141" cy="369332"/>
          </a:xfrm>
          <a:prstGeom prst="rect">
            <a:avLst/>
          </a:prstGeom>
          <a:noFill/>
        </p:spPr>
        <p:txBody>
          <a:bodyPr wrap="none" rtlCol="0">
            <a:spAutoFit/>
          </a:bodyPr>
          <a:lstStyle/>
          <a:p>
            <a:r>
              <a:rPr lang="en-US" dirty="0" err="1" smtClean="0"/>
              <a:t>Planimetric</a:t>
            </a:r>
            <a:r>
              <a:rPr lang="en-US" dirty="0" smtClean="0"/>
              <a:t> Features</a:t>
            </a:r>
            <a:endParaRPr lang="en-US" dirty="0"/>
          </a:p>
        </p:txBody>
      </p:sp>
      <p:sp>
        <p:nvSpPr>
          <p:cNvPr id="13" name="TextBox 12"/>
          <p:cNvSpPr txBox="1"/>
          <p:nvPr/>
        </p:nvSpPr>
        <p:spPr>
          <a:xfrm>
            <a:off x="6934200" y="5621893"/>
            <a:ext cx="1920398" cy="369332"/>
          </a:xfrm>
          <a:prstGeom prst="rect">
            <a:avLst/>
          </a:prstGeom>
          <a:noFill/>
        </p:spPr>
        <p:txBody>
          <a:bodyPr wrap="none" rtlCol="0">
            <a:spAutoFit/>
          </a:bodyPr>
          <a:lstStyle/>
          <a:p>
            <a:r>
              <a:rPr lang="en-US" dirty="0" err="1" smtClean="0"/>
              <a:t>Breakline</a:t>
            </a:r>
            <a:r>
              <a:rPr lang="en-US" dirty="0" smtClean="0"/>
              <a:t> Features</a:t>
            </a:r>
            <a:endParaRPr lang="en-US" dirty="0"/>
          </a:p>
        </p:txBody>
      </p:sp>
    </p:spTree>
    <p:extLst>
      <p:ext uri="{BB962C8B-B14F-4D97-AF65-F5344CB8AC3E}">
        <p14:creationId xmlns:p14="http://schemas.microsoft.com/office/powerpoint/2010/main" val="9847281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Rectangle 3"/>
          <p:cNvSpPr txBox="1">
            <a:spLocks noChangeArrowheads="1"/>
          </p:cNvSpPr>
          <p:nvPr/>
        </p:nvSpPr>
        <p:spPr>
          <a:xfrm>
            <a:off x="380999" y="1016000"/>
            <a:ext cx="8610601" cy="5384800"/>
          </a:xfrm>
          <a:prstGeom prst="rect">
            <a:avLst/>
          </a:prstGeom>
          <a:noFill/>
          <a:ln w="12700">
            <a:noFill/>
          </a:ln>
        </p:spPr>
        <p:txBody>
          <a:bodyPr/>
          <a:lstStyle>
            <a:defPPr>
              <a:defRPr lang="en-US"/>
            </a:defPPr>
            <a:lvl1pPr indent="0" eaLnBrk="0" fontAlgn="base" hangingPunct="0">
              <a:spcBef>
                <a:spcPts val="0"/>
              </a:spcBef>
              <a:spcAft>
                <a:spcPct val="0"/>
              </a:spcAft>
              <a:buNone/>
              <a:defRPr sz="4000" b="1" i="1">
                <a:latin typeface="Arial Narrow" panose="020B0606020202030204" pitchFamily="34" charset="0"/>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1"/>
            <a:r>
              <a:rPr lang="en-US" dirty="0" smtClean="0"/>
              <a:t>Eliminates the need for most </a:t>
            </a:r>
            <a:r>
              <a:rPr lang="en-US" dirty="0" err="1" smtClean="0"/>
              <a:t>breaklines</a:t>
            </a:r>
            <a:endParaRPr lang="en-US" dirty="0" smtClean="0"/>
          </a:p>
          <a:p>
            <a:pPr lvl="1"/>
            <a:r>
              <a:rPr lang="en-US" dirty="0" smtClean="0"/>
              <a:t>Effective at obtaining surface information in vegetated areas</a:t>
            </a:r>
          </a:p>
          <a:p>
            <a:pPr lvl="1"/>
            <a:r>
              <a:rPr lang="en-US" dirty="0" smtClean="0"/>
              <a:t>Minimize intrusion on private properties </a:t>
            </a:r>
          </a:p>
          <a:p>
            <a:pPr lvl="1"/>
            <a:r>
              <a:rPr lang="en-US" dirty="0" smtClean="0"/>
              <a:t>Cost effective for large area mapping projects</a:t>
            </a:r>
          </a:p>
          <a:p>
            <a:pPr lvl="1"/>
            <a:r>
              <a:rPr lang="en-US" dirty="0" smtClean="0"/>
              <a:t>Previous experience with CA0602 and CA0608</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3377597" y="170601"/>
            <a:ext cx="2119491" cy="369332"/>
          </a:xfrm>
          <a:prstGeom prst="rect">
            <a:avLst/>
          </a:prstGeom>
        </p:spPr>
        <p:txBody>
          <a:bodyPr wrap="none">
            <a:spAutoFit/>
          </a:bodyPr>
          <a:lstStyle/>
          <a:p>
            <a:pPr algn="ctr">
              <a:spcBef>
                <a:spcPct val="0"/>
              </a:spcBef>
              <a:defRPr/>
            </a:pPr>
            <a:r>
              <a:rPr lang="en-US" b="1" dirty="0" smtClean="0">
                <a:solidFill>
                  <a:prstClr val="white"/>
                </a:solidFill>
                <a:latin typeface="Arial Narrow" pitchFamily="34" charset="0"/>
              </a:rPr>
              <a:t>Advantages of LiDAR</a:t>
            </a:r>
            <a:endParaRPr lang="en-US" b="1" dirty="0">
              <a:solidFill>
                <a:prstClr val="white"/>
              </a:solidFill>
              <a:latin typeface="Arial Narrow" pitchFamily="34" charset="0"/>
            </a:endParaRPr>
          </a:p>
        </p:txBody>
      </p:sp>
      <p:pic>
        <p:nvPicPr>
          <p:cNvPr id="3" name="Picture 2"/>
          <p:cNvPicPr>
            <a:picLocks noChangeAspect="1"/>
          </p:cNvPicPr>
          <p:nvPr/>
        </p:nvPicPr>
        <p:blipFill>
          <a:blip r:embed="rId5"/>
          <a:stretch>
            <a:fillRect/>
          </a:stretch>
        </p:blipFill>
        <p:spPr>
          <a:xfrm>
            <a:off x="152400" y="3957545"/>
            <a:ext cx="4905375" cy="2773454"/>
          </a:xfrm>
          <a:prstGeom prst="rect">
            <a:avLst/>
          </a:prstGeom>
        </p:spPr>
      </p:pic>
    </p:spTree>
    <p:extLst>
      <p:ext uri="{BB962C8B-B14F-4D97-AF65-F5344CB8AC3E}">
        <p14:creationId xmlns:p14="http://schemas.microsoft.com/office/powerpoint/2010/main" val="388771893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Rectangle 3"/>
          <p:cNvSpPr txBox="1">
            <a:spLocks noChangeArrowheads="1"/>
          </p:cNvSpPr>
          <p:nvPr/>
        </p:nvSpPr>
        <p:spPr>
          <a:xfrm>
            <a:off x="-228600" y="914400"/>
            <a:ext cx="8305801" cy="5384800"/>
          </a:xfrm>
          <a:prstGeom prst="rect">
            <a:avLst/>
          </a:prstGeom>
          <a:noFill/>
          <a:ln w="12700">
            <a:noFill/>
          </a:ln>
        </p:spPr>
        <p:txBody>
          <a:bodyPr/>
          <a:lstStyle>
            <a:defPPr>
              <a:defRPr lang="en-US"/>
            </a:defPPr>
            <a:lvl1pPr indent="0" eaLnBrk="0" fontAlgn="base" hangingPunct="0">
              <a:spcBef>
                <a:spcPts val="0"/>
              </a:spcBef>
              <a:spcAft>
                <a:spcPct val="0"/>
              </a:spcAft>
              <a:buNone/>
              <a:defRPr sz="4000" b="1" i="1">
                <a:latin typeface="Arial Narrow" panose="020B0606020202030204" pitchFamily="34" charset="0"/>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1"/>
            <a:r>
              <a:rPr lang="en-US" dirty="0" smtClean="0"/>
              <a:t>Aerial LiDAR </a:t>
            </a:r>
          </a:p>
          <a:p>
            <a:pPr lvl="1"/>
            <a:r>
              <a:rPr lang="en-US" dirty="0" smtClean="0"/>
              <a:t>Aerial Photography</a:t>
            </a:r>
          </a:p>
          <a:p>
            <a:pPr lvl="1"/>
            <a:r>
              <a:rPr lang="en-US" dirty="0" smtClean="0"/>
              <a:t>0.1’ vertical accuracy </a:t>
            </a:r>
          </a:p>
          <a:p>
            <a:pPr lvl="1"/>
            <a:r>
              <a:rPr lang="en-US" dirty="0" smtClean="0"/>
              <a:t>40 points/sq. meter</a:t>
            </a:r>
          </a:p>
          <a:p>
            <a:pPr lvl="1"/>
            <a:r>
              <a:rPr lang="en-US" dirty="0" smtClean="0"/>
              <a:t>Ground </a:t>
            </a:r>
            <a:r>
              <a:rPr lang="en-US" dirty="0" err="1" smtClean="0"/>
              <a:t>Truthing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3713429" y="170601"/>
            <a:ext cx="1447832" cy="369332"/>
          </a:xfrm>
          <a:prstGeom prst="rect">
            <a:avLst/>
          </a:prstGeom>
        </p:spPr>
        <p:txBody>
          <a:bodyPr wrap="none">
            <a:spAutoFit/>
          </a:bodyPr>
          <a:lstStyle/>
          <a:p>
            <a:pPr algn="ctr">
              <a:spcBef>
                <a:spcPct val="0"/>
              </a:spcBef>
              <a:defRPr/>
            </a:pPr>
            <a:r>
              <a:rPr lang="en-US" b="1" dirty="0" smtClean="0">
                <a:solidFill>
                  <a:prstClr val="white"/>
                </a:solidFill>
                <a:latin typeface="Arial Narrow" pitchFamily="34" charset="0"/>
              </a:rPr>
              <a:t>Requirements</a:t>
            </a:r>
            <a:endParaRPr lang="en-US" b="1" dirty="0">
              <a:solidFill>
                <a:prstClr val="white"/>
              </a:solidFill>
              <a:latin typeface="Arial Narrow"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8751" y="710209"/>
            <a:ext cx="5306674" cy="6111732"/>
          </a:xfrm>
          <a:prstGeom prst="rect">
            <a:avLst/>
          </a:prstGeom>
        </p:spPr>
      </p:pic>
    </p:spTree>
    <p:extLst>
      <p:ext uri="{BB962C8B-B14F-4D97-AF65-F5344CB8AC3E}">
        <p14:creationId xmlns:p14="http://schemas.microsoft.com/office/powerpoint/2010/main" val="31808670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0" y="76200"/>
            <a:ext cx="9144000" cy="457200"/>
          </a:xfrm>
          <a:prstGeom prst="rect">
            <a:avLst/>
          </a:prstGeom>
        </p:spPr>
        <p:txBody>
          <a:bodyPr vert="horz" lIns="91440" tIns="45720" rIns="91440" bIns="45720" rtlCol="0" anchor="ctr">
            <a:noAutofit/>
          </a:bodyPr>
          <a:lstStyle/>
          <a:p>
            <a:pPr algn="ctr">
              <a:spcBef>
                <a:spcPct val="0"/>
              </a:spcBef>
              <a:defRPr/>
            </a:pPr>
            <a:endParaRPr lang="en-US" sz="3200" b="1" dirty="0">
              <a:solidFill>
                <a:prstClr val="white"/>
              </a:solidFill>
              <a:latin typeface="Arial Narrow"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Rectangle 3"/>
          <p:cNvSpPr txBox="1">
            <a:spLocks noChangeArrowheads="1"/>
          </p:cNvSpPr>
          <p:nvPr/>
        </p:nvSpPr>
        <p:spPr>
          <a:xfrm>
            <a:off x="380999" y="1016000"/>
            <a:ext cx="8610601" cy="5384800"/>
          </a:xfrm>
          <a:prstGeom prst="rect">
            <a:avLst/>
          </a:prstGeom>
          <a:noFill/>
          <a:ln w="12700">
            <a:noFill/>
          </a:ln>
        </p:spPr>
        <p:txBody>
          <a:bodyPr/>
          <a:lstStyle>
            <a:defPPr>
              <a:defRPr lang="en-US"/>
            </a:defPPr>
            <a:lvl1pPr indent="0" eaLnBrk="0" fontAlgn="base" hangingPunct="0">
              <a:spcBef>
                <a:spcPts val="0"/>
              </a:spcBef>
              <a:spcAft>
                <a:spcPct val="0"/>
              </a:spcAft>
              <a:buNone/>
              <a:defRPr sz="4000" b="1" i="1">
                <a:latin typeface="Arial Narrow" panose="020B0606020202030204" pitchFamily="34" charset="0"/>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marL="457200" lvl="1" indent="0">
              <a:buNone/>
            </a:pPr>
            <a:endParaRPr lang="en-US"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2" name="Rectangle 1"/>
          <p:cNvSpPr/>
          <p:nvPr/>
        </p:nvSpPr>
        <p:spPr>
          <a:xfrm>
            <a:off x="4002771" y="170601"/>
            <a:ext cx="869149" cy="646331"/>
          </a:xfrm>
          <a:prstGeom prst="rect">
            <a:avLst/>
          </a:prstGeom>
        </p:spPr>
        <p:txBody>
          <a:bodyPr wrap="none">
            <a:spAutoFit/>
          </a:bodyPr>
          <a:lstStyle/>
          <a:p>
            <a:pPr algn="ctr">
              <a:spcBef>
                <a:spcPct val="0"/>
              </a:spcBef>
              <a:defRPr/>
            </a:pPr>
            <a:r>
              <a:rPr lang="en-US" b="1" dirty="0" smtClean="0">
                <a:solidFill>
                  <a:prstClr val="white"/>
                </a:solidFill>
                <a:latin typeface="Arial Narrow" pitchFamily="34" charset="0"/>
              </a:rPr>
              <a:t>Results</a:t>
            </a:r>
          </a:p>
          <a:p>
            <a:pPr algn="ctr">
              <a:spcBef>
                <a:spcPct val="0"/>
              </a:spcBef>
              <a:defRPr/>
            </a:pPr>
            <a:endParaRPr lang="en-US" b="1" dirty="0">
              <a:solidFill>
                <a:prstClr val="white"/>
              </a:solidFill>
              <a:latin typeface="Arial Narrow" pitchFamily="34" charset="0"/>
            </a:endParaRPr>
          </a:p>
        </p:txBody>
      </p:sp>
      <p:pic>
        <p:nvPicPr>
          <p:cNvPr id="10" name="Picture 9"/>
          <p:cNvPicPr>
            <a:picLocks noChangeAspect="1"/>
          </p:cNvPicPr>
          <p:nvPr/>
        </p:nvPicPr>
        <p:blipFill>
          <a:blip r:embed="rId5"/>
          <a:stretch>
            <a:fillRect/>
          </a:stretch>
        </p:blipFill>
        <p:spPr>
          <a:xfrm>
            <a:off x="1373982" y="609600"/>
            <a:ext cx="5569744" cy="3149082"/>
          </a:xfrm>
          <a:prstGeom prst="rect">
            <a:avLst/>
          </a:prstGeom>
        </p:spPr>
      </p:pic>
      <p:pic>
        <p:nvPicPr>
          <p:cNvPr id="12" name="Picture 11"/>
          <p:cNvPicPr>
            <a:picLocks noChangeAspect="1"/>
          </p:cNvPicPr>
          <p:nvPr/>
        </p:nvPicPr>
        <p:blipFill>
          <a:blip r:embed="rId6"/>
          <a:stretch>
            <a:fillRect/>
          </a:stretch>
        </p:blipFill>
        <p:spPr>
          <a:xfrm>
            <a:off x="1373982" y="3704356"/>
            <a:ext cx="5569743" cy="3153644"/>
          </a:xfrm>
          <a:prstGeom prst="rect">
            <a:avLst/>
          </a:prstGeom>
        </p:spPr>
      </p:pic>
    </p:spTree>
    <p:extLst>
      <p:ext uri="{BB962C8B-B14F-4D97-AF65-F5344CB8AC3E}">
        <p14:creationId xmlns:p14="http://schemas.microsoft.com/office/powerpoint/2010/main" val="152097431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5878" y="0"/>
            <a:ext cx="8174861" cy="6875202"/>
          </a:xfrm>
        </p:spPr>
      </p:pic>
      <p:sp>
        <p:nvSpPr>
          <p:cNvPr id="5" name="TextBox 4"/>
          <p:cNvSpPr txBox="1"/>
          <p:nvPr/>
        </p:nvSpPr>
        <p:spPr>
          <a:xfrm>
            <a:off x="1219200" y="6162020"/>
            <a:ext cx="4495800" cy="523220"/>
          </a:xfrm>
          <a:prstGeom prst="rect">
            <a:avLst/>
          </a:prstGeom>
          <a:noFill/>
        </p:spPr>
        <p:txBody>
          <a:bodyPr wrap="square" rtlCol="0">
            <a:spAutoFit/>
          </a:bodyPr>
          <a:lstStyle/>
          <a:p>
            <a:r>
              <a:rPr lang="en-US" sz="2800" dirty="0" smtClean="0"/>
              <a:t>I-49 Technical Approach</a:t>
            </a:r>
          </a:p>
        </p:txBody>
      </p:sp>
    </p:spTree>
    <p:extLst>
      <p:ext uri="{BB962C8B-B14F-4D97-AF65-F5344CB8AC3E}">
        <p14:creationId xmlns:p14="http://schemas.microsoft.com/office/powerpoint/2010/main" val="2368124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2901</TotalTime>
  <Words>1395</Words>
  <Application>Microsoft Office PowerPoint</Application>
  <PresentationFormat>On-screen Show (4:3)</PresentationFormat>
  <Paragraphs>204</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Guthrie, Krista</dc:creator>
  <cp:lastModifiedBy>Hall, David</cp:lastModifiedBy>
  <cp:revision>148</cp:revision>
  <cp:lastPrinted>2019-08-15T15:41:42Z</cp:lastPrinted>
  <dcterms:created xsi:type="dcterms:W3CDTF">2017-06-09T13:51:17Z</dcterms:created>
  <dcterms:modified xsi:type="dcterms:W3CDTF">2019-08-16T13:09:05Z</dcterms:modified>
</cp:coreProperties>
</file>